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Montserrat Bold" charset="1" panose="00000800000000000000"/>
      <p:regular r:id="rId22"/>
    </p:embeddedFont>
    <p:embeddedFont>
      <p:font typeface="Montserrat" charset="1" panose="00000500000000000000"/>
      <p:regular r:id="rId23"/>
    </p:embeddedFont>
    <p:embeddedFont>
      <p:font typeface="Open Sans 2 Bold" charset="1" panose="00000000000000000000"/>
      <p:regular r:id="rId24"/>
    </p:embeddedFont>
    <p:embeddedFont>
      <p:font typeface="League Spartan" charset="1" panose="00000800000000000000"/>
      <p:regular r:id="rId25"/>
    </p:embeddedFont>
    <p:embeddedFont>
      <p:font typeface="Arimo" charset="1" panose="020B0604020202020204"/>
      <p:regular r:id="rId26"/>
    </p:embeddedFont>
    <p:embeddedFont>
      <p:font typeface="Arimo Bold" charset="1" panose="020B0704020202020204"/>
      <p:regular r:id="rId27"/>
    </p:embeddedFont>
    <p:embeddedFont>
      <p:font typeface="Squada One" charset="1" panose="02000000000000000000"/>
      <p:regular r:id="rId28"/>
    </p:embeddedFont>
    <p:embeddedFont>
      <p:font typeface="Canva Sans Bold" charset="1" panose="020B0803030501040103"/>
      <p:regular r:id="rId29"/>
    </p:embeddedFont>
    <p:embeddedFont>
      <p:font typeface="Canva Sans" charset="1" panose="020B0503030501040103"/>
      <p:regular r:id="rId30"/>
    </p:embeddedFont>
    <p:embeddedFont>
      <p:font typeface="Arsenica" charset="1" panose="000005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19.jpeg" Type="http://schemas.openxmlformats.org/officeDocument/2006/relationships/image"/><Relationship Id="rId9" Target="../media/image20.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2" Target="../media/image7.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5.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7359" y="-553583"/>
            <a:ext cx="18445359" cy="11297783"/>
          </a:xfrm>
          <a:custGeom>
            <a:avLst/>
            <a:gdLst/>
            <a:ahLst/>
            <a:cxnLst/>
            <a:rect r="r" b="b" t="t" l="l"/>
            <a:pathLst>
              <a:path h="11297783" w="18445359">
                <a:moveTo>
                  <a:pt x="0" y="0"/>
                </a:moveTo>
                <a:lnTo>
                  <a:pt x="18445359" y="0"/>
                </a:lnTo>
                <a:lnTo>
                  <a:pt x="18445359" y="11297783"/>
                </a:lnTo>
                <a:lnTo>
                  <a:pt x="0" y="11297783"/>
                </a:lnTo>
                <a:lnTo>
                  <a:pt x="0" y="0"/>
                </a:lnTo>
                <a:close/>
              </a:path>
            </a:pathLst>
          </a:custGeom>
          <a:blipFill>
            <a:blip r:embed="rId2"/>
            <a:stretch>
              <a:fillRect l="0" t="0" r="0" b="0"/>
            </a:stretch>
          </a:blipFill>
        </p:spPr>
      </p:sp>
      <p:grpSp>
        <p:nvGrpSpPr>
          <p:cNvPr name="Group 3" id="3"/>
          <p:cNvGrpSpPr/>
          <p:nvPr/>
        </p:nvGrpSpPr>
        <p:grpSpPr>
          <a:xfrm rot="0">
            <a:off x="-867641" y="-77264"/>
            <a:ext cx="19865924" cy="10441527"/>
            <a:chOff x="0" y="0"/>
            <a:chExt cx="1569653" cy="825010"/>
          </a:xfrm>
        </p:grpSpPr>
        <p:sp>
          <p:nvSpPr>
            <p:cNvPr name="Freeform 4" id="4"/>
            <p:cNvSpPr/>
            <p:nvPr/>
          </p:nvSpPr>
          <p:spPr>
            <a:xfrm flipH="false" flipV="false" rot="0">
              <a:off x="0" y="0"/>
              <a:ext cx="1569653" cy="825010"/>
            </a:xfrm>
            <a:custGeom>
              <a:avLst/>
              <a:gdLst/>
              <a:ahLst/>
              <a:cxnLst/>
              <a:rect r="r" b="b" t="t" l="l"/>
              <a:pathLst>
                <a:path h="825010" w="1569653">
                  <a:moveTo>
                    <a:pt x="0" y="0"/>
                  </a:moveTo>
                  <a:lnTo>
                    <a:pt x="1569653" y="0"/>
                  </a:lnTo>
                  <a:lnTo>
                    <a:pt x="1569653" y="825010"/>
                  </a:lnTo>
                  <a:lnTo>
                    <a:pt x="0" y="825010"/>
                  </a:lnTo>
                  <a:close/>
                </a:path>
              </a:pathLst>
            </a:custGeom>
            <a:gradFill rotWithShape="true">
              <a:gsLst>
                <a:gs pos="0">
                  <a:srgbClr val="023047">
                    <a:alpha val="100000"/>
                  </a:srgbClr>
                </a:gs>
                <a:gs pos="100000">
                  <a:srgbClr val="023047">
                    <a:alpha val="0"/>
                  </a:srgbClr>
                </a:gs>
              </a:gsLst>
              <a:lin ang="0"/>
            </a:gradFill>
          </p:spPr>
        </p:sp>
        <p:sp>
          <p:nvSpPr>
            <p:cNvPr name="TextBox 5" id="5"/>
            <p:cNvSpPr txBox="true"/>
            <p:nvPr/>
          </p:nvSpPr>
          <p:spPr>
            <a:xfrm>
              <a:off x="0" y="-38100"/>
              <a:ext cx="1569653" cy="86311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1426175" y="297313"/>
            <a:ext cx="6521449" cy="1462775"/>
            <a:chOff x="0" y="0"/>
            <a:chExt cx="8695265" cy="1950367"/>
          </a:xfrm>
        </p:grpSpPr>
        <p:grpSp>
          <p:nvGrpSpPr>
            <p:cNvPr name="Group 7" id="7"/>
            <p:cNvGrpSpPr/>
            <p:nvPr/>
          </p:nvGrpSpPr>
          <p:grpSpPr>
            <a:xfrm rot="0">
              <a:off x="0" y="361697"/>
              <a:ext cx="8695265" cy="1247473"/>
              <a:chOff x="0" y="0"/>
              <a:chExt cx="1454225" cy="208632"/>
            </a:xfrm>
          </p:grpSpPr>
          <p:sp>
            <p:nvSpPr>
              <p:cNvPr name="Freeform 8" id="8"/>
              <p:cNvSpPr/>
              <p:nvPr/>
            </p:nvSpPr>
            <p:spPr>
              <a:xfrm flipH="false" flipV="false" rot="0">
                <a:off x="0" y="0"/>
                <a:ext cx="1454225" cy="208631"/>
              </a:xfrm>
              <a:custGeom>
                <a:avLst/>
                <a:gdLst/>
                <a:ahLst/>
                <a:cxnLst/>
                <a:rect r="r" b="b" t="t" l="l"/>
                <a:pathLst>
                  <a:path h="208631" w="1454225">
                    <a:moveTo>
                      <a:pt x="104316" y="0"/>
                    </a:moveTo>
                    <a:lnTo>
                      <a:pt x="1349909" y="0"/>
                    </a:lnTo>
                    <a:cubicBezTo>
                      <a:pt x="1407521" y="0"/>
                      <a:pt x="1454225" y="46704"/>
                      <a:pt x="1454225" y="104316"/>
                    </a:cubicBezTo>
                    <a:lnTo>
                      <a:pt x="1454225" y="104316"/>
                    </a:lnTo>
                    <a:cubicBezTo>
                      <a:pt x="1454225" y="161928"/>
                      <a:pt x="1407521" y="208631"/>
                      <a:pt x="1349909" y="208631"/>
                    </a:cubicBezTo>
                    <a:lnTo>
                      <a:pt x="104316" y="208631"/>
                    </a:lnTo>
                    <a:cubicBezTo>
                      <a:pt x="46704" y="208631"/>
                      <a:pt x="0" y="161928"/>
                      <a:pt x="0" y="104316"/>
                    </a:cubicBezTo>
                    <a:lnTo>
                      <a:pt x="0" y="104316"/>
                    </a:lnTo>
                    <a:cubicBezTo>
                      <a:pt x="0" y="46704"/>
                      <a:pt x="46704" y="0"/>
                      <a:pt x="104316" y="0"/>
                    </a:cubicBezTo>
                    <a:close/>
                  </a:path>
                </a:pathLst>
              </a:custGeom>
              <a:solidFill>
                <a:srgbClr val="FFFFFF"/>
              </a:solidFill>
              <a:ln w="76200" cap="rnd">
                <a:solidFill>
                  <a:srgbClr val="A8B9C0"/>
                </a:solidFill>
                <a:prstDash val="solid"/>
                <a:round/>
              </a:ln>
            </p:spPr>
          </p:sp>
          <p:sp>
            <p:nvSpPr>
              <p:cNvPr name="TextBox 9" id="9"/>
              <p:cNvSpPr txBox="true"/>
              <p:nvPr/>
            </p:nvSpPr>
            <p:spPr>
              <a:xfrm>
                <a:off x="0" y="-38100"/>
                <a:ext cx="1454225" cy="246732"/>
              </a:xfrm>
              <a:prstGeom prst="rect">
                <a:avLst/>
              </a:prstGeom>
            </p:spPr>
            <p:txBody>
              <a:bodyPr anchor="ctr" rtlCol="false" tIns="63011" lIns="63011" bIns="63011" rIns="63011"/>
              <a:lstStyle/>
              <a:p>
                <a:pPr algn="ctr">
                  <a:lnSpc>
                    <a:spcPts val="2660"/>
                  </a:lnSpc>
                </a:pPr>
              </a:p>
            </p:txBody>
          </p:sp>
        </p:grpSp>
        <p:sp>
          <p:nvSpPr>
            <p:cNvPr name="Freeform 10" id="10"/>
            <p:cNvSpPr/>
            <p:nvPr/>
          </p:nvSpPr>
          <p:spPr>
            <a:xfrm flipH="false" flipV="false" rot="0">
              <a:off x="5980130" y="562613"/>
              <a:ext cx="1588061" cy="845643"/>
            </a:xfrm>
            <a:custGeom>
              <a:avLst/>
              <a:gdLst/>
              <a:ahLst/>
              <a:cxnLst/>
              <a:rect r="r" b="b" t="t" l="l"/>
              <a:pathLst>
                <a:path h="845643" w="1588061">
                  <a:moveTo>
                    <a:pt x="0" y="0"/>
                  </a:moveTo>
                  <a:lnTo>
                    <a:pt x="1588061" y="0"/>
                  </a:lnTo>
                  <a:lnTo>
                    <a:pt x="1588061" y="845642"/>
                  </a:lnTo>
                  <a:lnTo>
                    <a:pt x="0" y="845642"/>
                  </a:lnTo>
                  <a:lnTo>
                    <a:pt x="0" y="0"/>
                  </a:lnTo>
                  <a:close/>
                </a:path>
              </a:pathLst>
            </a:custGeom>
            <a:blipFill>
              <a:blip r:embed="rId3"/>
              <a:stretch>
                <a:fillRect l="0" t="0" r="0" b="0"/>
              </a:stretch>
            </a:blipFill>
          </p:spPr>
        </p:sp>
        <p:sp>
          <p:nvSpPr>
            <p:cNvPr name="Freeform 11" id="11"/>
            <p:cNvSpPr/>
            <p:nvPr/>
          </p:nvSpPr>
          <p:spPr>
            <a:xfrm flipH="false" flipV="false" rot="0">
              <a:off x="385793" y="753775"/>
              <a:ext cx="437960" cy="442816"/>
            </a:xfrm>
            <a:custGeom>
              <a:avLst/>
              <a:gdLst/>
              <a:ahLst/>
              <a:cxnLst/>
              <a:rect r="r" b="b" t="t" l="l"/>
              <a:pathLst>
                <a:path h="442816" w="437960">
                  <a:moveTo>
                    <a:pt x="0" y="0"/>
                  </a:moveTo>
                  <a:lnTo>
                    <a:pt x="437960" y="0"/>
                  </a:lnTo>
                  <a:lnTo>
                    <a:pt x="437960" y="442816"/>
                  </a:lnTo>
                  <a:lnTo>
                    <a:pt x="0" y="442816"/>
                  </a:lnTo>
                  <a:lnTo>
                    <a:pt x="0" y="0"/>
                  </a:lnTo>
                  <a:close/>
                </a:path>
              </a:pathLst>
            </a:custGeom>
            <a:blipFill>
              <a:blip r:embed="rId4"/>
              <a:stretch>
                <a:fillRect l="-1184" t="-1285" r="-1224" b="0"/>
              </a:stretch>
            </a:blipFill>
          </p:spPr>
        </p:sp>
        <p:sp>
          <p:nvSpPr>
            <p:cNvPr name="Freeform 12" id="12"/>
            <p:cNvSpPr/>
            <p:nvPr/>
          </p:nvSpPr>
          <p:spPr>
            <a:xfrm flipH="false" flipV="false" rot="0">
              <a:off x="1162358" y="562613"/>
              <a:ext cx="845643" cy="845643"/>
            </a:xfrm>
            <a:custGeom>
              <a:avLst/>
              <a:gdLst/>
              <a:ahLst/>
              <a:cxnLst/>
              <a:rect r="r" b="b" t="t" l="l"/>
              <a:pathLst>
                <a:path h="845643" w="845643">
                  <a:moveTo>
                    <a:pt x="0" y="0"/>
                  </a:moveTo>
                  <a:lnTo>
                    <a:pt x="845643" y="0"/>
                  </a:lnTo>
                  <a:lnTo>
                    <a:pt x="845643" y="845642"/>
                  </a:lnTo>
                  <a:lnTo>
                    <a:pt x="0" y="845642"/>
                  </a:lnTo>
                  <a:lnTo>
                    <a:pt x="0" y="0"/>
                  </a:lnTo>
                  <a:close/>
                </a:path>
              </a:pathLst>
            </a:custGeom>
            <a:blipFill>
              <a:blip r:embed="rId5"/>
              <a:stretch>
                <a:fillRect l="0" t="0" r="0" b="0"/>
              </a:stretch>
            </a:blipFill>
          </p:spPr>
        </p:sp>
        <p:sp>
          <p:nvSpPr>
            <p:cNvPr name="Freeform 13" id="13"/>
            <p:cNvSpPr/>
            <p:nvPr/>
          </p:nvSpPr>
          <p:spPr>
            <a:xfrm flipH="false" flipV="false" rot="0">
              <a:off x="3848368" y="0"/>
              <a:ext cx="1950367" cy="1950367"/>
            </a:xfrm>
            <a:custGeom>
              <a:avLst/>
              <a:gdLst/>
              <a:ahLst/>
              <a:cxnLst/>
              <a:rect r="r" b="b" t="t" l="l"/>
              <a:pathLst>
                <a:path h="1950367" w="1950367">
                  <a:moveTo>
                    <a:pt x="0" y="0"/>
                  </a:moveTo>
                  <a:lnTo>
                    <a:pt x="1950366" y="0"/>
                  </a:lnTo>
                  <a:lnTo>
                    <a:pt x="1950366" y="1950367"/>
                  </a:lnTo>
                  <a:lnTo>
                    <a:pt x="0" y="1950367"/>
                  </a:lnTo>
                  <a:lnTo>
                    <a:pt x="0" y="0"/>
                  </a:lnTo>
                  <a:close/>
                </a:path>
              </a:pathLst>
            </a:custGeom>
            <a:blipFill>
              <a:blip r:embed="rId6"/>
              <a:stretch>
                <a:fillRect l="0" t="0" r="0" b="0"/>
              </a:stretch>
            </a:blipFill>
          </p:spPr>
        </p:sp>
        <p:sp>
          <p:nvSpPr>
            <p:cNvPr name="Freeform 14" id="14"/>
            <p:cNvSpPr/>
            <p:nvPr/>
          </p:nvSpPr>
          <p:spPr>
            <a:xfrm flipH="false" flipV="false" rot="0">
              <a:off x="2292137" y="459506"/>
              <a:ext cx="1539001" cy="1051856"/>
            </a:xfrm>
            <a:custGeom>
              <a:avLst/>
              <a:gdLst/>
              <a:ahLst/>
              <a:cxnLst/>
              <a:rect r="r" b="b" t="t" l="l"/>
              <a:pathLst>
                <a:path h="1051856" w="1539001">
                  <a:moveTo>
                    <a:pt x="0" y="0"/>
                  </a:moveTo>
                  <a:lnTo>
                    <a:pt x="1539000" y="0"/>
                  </a:lnTo>
                  <a:lnTo>
                    <a:pt x="1539000" y="1051856"/>
                  </a:lnTo>
                  <a:lnTo>
                    <a:pt x="0" y="1051856"/>
                  </a:lnTo>
                  <a:lnTo>
                    <a:pt x="0" y="0"/>
                  </a:lnTo>
                  <a:close/>
                </a:path>
              </a:pathLst>
            </a:custGeom>
            <a:blipFill>
              <a:blip r:embed="rId7"/>
              <a:stretch>
                <a:fillRect l="0" t="-853" r="0" b="-853"/>
              </a:stretch>
            </a:blipFill>
          </p:spPr>
        </p:sp>
        <p:sp>
          <p:nvSpPr>
            <p:cNvPr name="Freeform 15" id="15"/>
            <p:cNvSpPr/>
            <p:nvPr/>
          </p:nvSpPr>
          <p:spPr>
            <a:xfrm flipH="false" flipV="false" rot="0">
              <a:off x="7846331" y="764026"/>
              <a:ext cx="437960" cy="442816"/>
            </a:xfrm>
            <a:custGeom>
              <a:avLst/>
              <a:gdLst/>
              <a:ahLst/>
              <a:cxnLst/>
              <a:rect r="r" b="b" t="t" l="l"/>
              <a:pathLst>
                <a:path h="442816" w="437960">
                  <a:moveTo>
                    <a:pt x="0" y="0"/>
                  </a:moveTo>
                  <a:lnTo>
                    <a:pt x="437960" y="0"/>
                  </a:lnTo>
                  <a:lnTo>
                    <a:pt x="437960" y="442816"/>
                  </a:lnTo>
                  <a:lnTo>
                    <a:pt x="0" y="442816"/>
                  </a:lnTo>
                  <a:lnTo>
                    <a:pt x="0" y="0"/>
                  </a:lnTo>
                  <a:close/>
                </a:path>
              </a:pathLst>
            </a:custGeom>
            <a:blipFill>
              <a:blip r:embed="rId4"/>
              <a:stretch>
                <a:fillRect l="-1184" t="-1285" r="-1224" b="0"/>
              </a:stretch>
            </a:blipFill>
          </p:spPr>
        </p:sp>
      </p:grpSp>
      <p:sp>
        <p:nvSpPr>
          <p:cNvPr name="TextBox 16" id="16"/>
          <p:cNvSpPr txBox="true"/>
          <p:nvPr/>
        </p:nvSpPr>
        <p:spPr>
          <a:xfrm rot="0">
            <a:off x="475670" y="1689222"/>
            <a:ext cx="15259371" cy="2991867"/>
          </a:xfrm>
          <a:prstGeom prst="rect">
            <a:avLst/>
          </a:prstGeom>
        </p:spPr>
        <p:txBody>
          <a:bodyPr anchor="t" rtlCol="false" tIns="0" lIns="0" bIns="0" rIns="0">
            <a:spAutoFit/>
          </a:bodyPr>
          <a:lstStyle/>
          <a:p>
            <a:pPr algn="l">
              <a:lnSpc>
                <a:spcPts val="12018"/>
              </a:lnSpc>
            </a:pPr>
            <a:r>
              <a:rPr lang="en-US" sz="8584" spc="-300" b="true">
                <a:solidFill>
                  <a:srgbClr val="FFFFFF"/>
                </a:solidFill>
                <a:latin typeface="Montserrat Bold"/>
                <a:ea typeface="Montserrat Bold"/>
                <a:cs typeface="Montserrat Bold"/>
                <a:sym typeface="Montserrat Bold"/>
              </a:rPr>
              <a:t>INTERKONEKSI SISTEM INSTRUMENTASI</a:t>
            </a:r>
          </a:p>
        </p:txBody>
      </p:sp>
      <p:sp>
        <p:nvSpPr>
          <p:cNvPr name="TextBox 17" id="17"/>
          <p:cNvSpPr txBox="true"/>
          <p:nvPr/>
        </p:nvSpPr>
        <p:spPr>
          <a:xfrm rot="0">
            <a:off x="606131" y="5168869"/>
            <a:ext cx="16918379" cy="2006101"/>
          </a:xfrm>
          <a:prstGeom prst="rect">
            <a:avLst/>
          </a:prstGeom>
        </p:spPr>
        <p:txBody>
          <a:bodyPr anchor="t" rtlCol="false" tIns="0" lIns="0" bIns="0" rIns="0">
            <a:spAutoFit/>
          </a:bodyPr>
          <a:lstStyle/>
          <a:p>
            <a:pPr algn="l">
              <a:lnSpc>
                <a:spcPts val="16497"/>
              </a:lnSpc>
            </a:pPr>
            <a:r>
              <a:rPr lang="en-US" sz="11784" spc="-412">
                <a:solidFill>
                  <a:srgbClr val="FF7C03"/>
                </a:solidFill>
                <a:latin typeface="Montserrat"/>
                <a:ea typeface="Montserrat"/>
                <a:cs typeface="Montserrat"/>
                <a:sym typeface="Montserrat"/>
              </a:rPr>
              <a:t>Kelompok 6</a:t>
            </a:r>
          </a:p>
        </p:txBody>
      </p:sp>
      <p:grpSp>
        <p:nvGrpSpPr>
          <p:cNvPr name="Group 18" id="18"/>
          <p:cNvGrpSpPr/>
          <p:nvPr/>
        </p:nvGrpSpPr>
        <p:grpSpPr>
          <a:xfrm rot="0">
            <a:off x="561395" y="7881824"/>
            <a:ext cx="10864779" cy="1376476"/>
            <a:chOff x="0" y="0"/>
            <a:chExt cx="14486372" cy="1835301"/>
          </a:xfrm>
        </p:grpSpPr>
        <p:sp>
          <p:nvSpPr>
            <p:cNvPr name="TextBox 19" id="19"/>
            <p:cNvSpPr txBox="true"/>
            <p:nvPr/>
          </p:nvSpPr>
          <p:spPr>
            <a:xfrm rot="0">
              <a:off x="0" y="-76200"/>
              <a:ext cx="11509855" cy="880533"/>
            </a:xfrm>
            <a:prstGeom prst="rect">
              <a:avLst/>
            </a:prstGeom>
          </p:spPr>
          <p:txBody>
            <a:bodyPr anchor="t" rtlCol="false" tIns="0" lIns="0" bIns="0" rIns="0">
              <a:spAutoFit/>
            </a:bodyPr>
            <a:lstStyle/>
            <a:p>
              <a:pPr algn="l">
                <a:lnSpc>
                  <a:spcPts val="5599"/>
                </a:lnSpc>
              </a:pPr>
              <a:r>
                <a:rPr lang="en-US" b="true" sz="3999">
                  <a:solidFill>
                    <a:srgbClr val="FFFFFF"/>
                  </a:solidFill>
                  <a:latin typeface="Open Sans 2 Bold"/>
                  <a:ea typeface="Open Sans 2 Bold"/>
                  <a:cs typeface="Open Sans 2 Bold"/>
                  <a:sym typeface="Open Sans 2 Bold"/>
                </a:rPr>
                <a:t>INSTRUMENTATION ENGINEERING</a:t>
              </a:r>
            </a:p>
          </p:txBody>
        </p:sp>
        <p:sp>
          <p:nvSpPr>
            <p:cNvPr name="TextBox 20" id="20"/>
            <p:cNvSpPr txBox="true"/>
            <p:nvPr/>
          </p:nvSpPr>
          <p:spPr>
            <a:xfrm rot="0">
              <a:off x="0" y="954767"/>
              <a:ext cx="14486372" cy="880533"/>
            </a:xfrm>
            <a:prstGeom prst="rect">
              <a:avLst/>
            </a:prstGeom>
          </p:spPr>
          <p:txBody>
            <a:bodyPr anchor="t" rtlCol="false" tIns="0" lIns="0" bIns="0" rIns="0">
              <a:spAutoFit/>
            </a:bodyPr>
            <a:lstStyle/>
            <a:p>
              <a:pPr algn="l">
                <a:lnSpc>
                  <a:spcPts val="5599"/>
                </a:lnSpc>
              </a:pPr>
              <a:r>
                <a:rPr lang="en-US" b="true" sz="3999">
                  <a:solidFill>
                    <a:srgbClr val="FFFFFF"/>
                  </a:solidFill>
                  <a:latin typeface="Open Sans 2 Bold"/>
                  <a:ea typeface="Open Sans 2 Bold"/>
                  <a:cs typeface="Open Sans 2 Bold"/>
                  <a:sym typeface="Open Sans 2 Bold"/>
                </a:rPr>
                <a:t>INSTITUT TEKNOLOGI SEPULUH NOPEMBER</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5099" y="-236611"/>
            <a:ext cx="18613099" cy="11131763"/>
          </a:xfrm>
          <a:custGeom>
            <a:avLst/>
            <a:gdLst/>
            <a:ahLst/>
            <a:cxnLst/>
            <a:rect r="r" b="b" t="t" l="l"/>
            <a:pathLst>
              <a:path h="11131763" w="18613099">
                <a:moveTo>
                  <a:pt x="0" y="0"/>
                </a:moveTo>
                <a:lnTo>
                  <a:pt x="18613099" y="0"/>
                </a:lnTo>
                <a:lnTo>
                  <a:pt x="18613099" y="11131764"/>
                </a:lnTo>
                <a:lnTo>
                  <a:pt x="0" y="11131764"/>
                </a:lnTo>
                <a:lnTo>
                  <a:pt x="0" y="0"/>
                </a:lnTo>
                <a:close/>
              </a:path>
            </a:pathLst>
          </a:custGeom>
          <a:blipFill>
            <a:blip r:embed="rId2"/>
            <a:stretch>
              <a:fillRect l="0" t="-2571" r="0" b="-8829"/>
            </a:stretch>
          </a:blipFill>
        </p:spPr>
      </p:sp>
      <p:grpSp>
        <p:nvGrpSpPr>
          <p:cNvPr name="Group 3" id="3"/>
          <p:cNvGrpSpPr/>
          <p:nvPr/>
        </p:nvGrpSpPr>
        <p:grpSpPr>
          <a:xfrm rot="0">
            <a:off x="0" y="0"/>
            <a:ext cx="22243741" cy="10633050"/>
            <a:chOff x="0" y="0"/>
            <a:chExt cx="5858434" cy="2800474"/>
          </a:xfrm>
        </p:grpSpPr>
        <p:sp>
          <p:nvSpPr>
            <p:cNvPr name="Freeform 4" id="4"/>
            <p:cNvSpPr/>
            <p:nvPr/>
          </p:nvSpPr>
          <p:spPr>
            <a:xfrm flipH="false" flipV="false" rot="0">
              <a:off x="0" y="0"/>
              <a:ext cx="5858434" cy="2800474"/>
            </a:xfrm>
            <a:custGeom>
              <a:avLst/>
              <a:gdLst/>
              <a:ahLst/>
              <a:cxnLst/>
              <a:rect r="r" b="b" t="t" l="l"/>
              <a:pathLst>
                <a:path h="2800474" w="5858434">
                  <a:moveTo>
                    <a:pt x="0" y="0"/>
                  </a:moveTo>
                  <a:lnTo>
                    <a:pt x="5858434" y="0"/>
                  </a:lnTo>
                  <a:lnTo>
                    <a:pt x="5858434" y="2800474"/>
                  </a:lnTo>
                  <a:lnTo>
                    <a:pt x="0" y="2800474"/>
                  </a:lnTo>
                  <a:close/>
                </a:path>
              </a:pathLst>
            </a:custGeom>
            <a:solidFill>
              <a:srgbClr val="021531">
                <a:alpha val="88627"/>
              </a:srgbClr>
            </a:solidFill>
          </p:spPr>
        </p:sp>
        <p:sp>
          <p:nvSpPr>
            <p:cNvPr name="TextBox 5" id="5"/>
            <p:cNvSpPr txBox="true"/>
            <p:nvPr/>
          </p:nvSpPr>
          <p:spPr>
            <a:xfrm>
              <a:off x="0" y="-38100"/>
              <a:ext cx="5858434" cy="283857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595999" y="193868"/>
            <a:ext cx="5586588" cy="1253084"/>
            <a:chOff x="0" y="0"/>
            <a:chExt cx="7448784" cy="1670778"/>
          </a:xfrm>
        </p:grpSpPr>
        <p:grpSp>
          <p:nvGrpSpPr>
            <p:cNvPr name="Group 7" id="7"/>
            <p:cNvGrpSpPr/>
            <p:nvPr/>
          </p:nvGrpSpPr>
          <p:grpSpPr>
            <a:xfrm rot="0">
              <a:off x="0" y="309847"/>
              <a:ext cx="7448784" cy="1068646"/>
              <a:chOff x="0" y="0"/>
              <a:chExt cx="1454225" cy="208632"/>
            </a:xfrm>
          </p:grpSpPr>
          <p:sp>
            <p:nvSpPr>
              <p:cNvPr name="Freeform 8" id="8"/>
              <p:cNvSpPr/>
              <p:nvPr/>
            </p:nvSpPr>
            <p:spPr>
              <a:xfrm flipH="false" flipV="false" rot="0">
                <a:off x="0" y="0"/>
                <a:ext cx="1454225" cy="208631"/>
              </a:xfrm>
              <a:custGeom>
                <a:avLst/>
                <a:gdLst/>
                <a:ahLst/>
                <a:cxnLst/>
                <a:rect r="r" b="b" t="t" l="l"/>
                <a:pathLst>
                  <a:path h="208631" w="1454225">
                    <a:moveTo>
                      <a:pt x="104316" y="0"/>
                    </a:moveTo>
                    <a:lnTo>
                      <a:pt x="1349909" y="0"/>
                    </a:lnTo>
                    <a:cubicBezTo>
                      <a:pt x="1407521" y="0"/>
                      <a:pt x="1454225" y="46704"/>
                      <a:pt x="1454225" y="104316"/>
                    </a:cubicBezTo>
                    <a:lnTo>
                      <a:pt x="1454225" y="104316"/>
                    </a:lnTo>
                    <a:cubicBezTo>
                      <a:pt x="1454225" y="161928"/>
                      <a:pt x="1407521" y="208631"/>
                      <a:pt x="1349909" y="208631"/>
                    </a:cubicBezTo>
                    <a:lnTo>
                      <a:pt x="104316" y="208631"/>
                    </a:lnTo>
                    <a:cubicBezTo>
                      <a:pt x="46704" y="208631"/>
                      <a:pt x="0" y="161928"/>
                      <a:pt x="0" y="104316"/>
                    </a:cubicBezTo>
                    <a:lnTo>
                      <a:pt x="0" y="104316"/>
                    </a:lnTo>
                    <a:cubicBezTo>
                      <a:pt x="0" y="46704"/>
                      <a:pt x="46704" y="0"/>
                      <a:pt x="104316" y="0"/>
                    </a:cubicBezTo>
                    <a:close/>
                  </a:path>
                </a:pathLst>
              </a:custGeom>
              <a:solidFill>
                <a:srgbClr val="FFFFFF"/>
              </a:solidFill>
              <a:ln w="47625" cap="rnd">
                <a:solidFill>
                  <a:srgbClr val="A8B9C0"/>
                </a:solidFill>
                <a:prstDash val="solid"/>
                <a:round/>
              </a:ln>
            </p:spPr>
          </p:sp>
          <p:sp>
            <p:nvSpPr>
              <p:cNvPr name="TextBox 9" id="9"/>
              <p:cNvSpPr txBox="true"/>
              <p:nvPr/>
            </p:nvSpPr>
            <p:spPr>
              <a:xfrm>
                <a:off x="0" y="-38100"/>
                <a:ext cx="1454225" cy="246732"/>
              </a:xfrm>
              <a:prstGeom prst="rect">
                <a:avLst/>
              </a:prstGeom>
            </p:spPr>
            <p:txBody>
              <a:bodyPr anchor="ctr" rtlCol="false" tIns="45304" lIns="45304" bIns="45304" rIns="45304"/>
              <a:lstStyle/>
              <a:p>
                <a:pPr algn="ctr">
                  <a:lnSpc>
                    <a:spcPts val="2660"/>
                  </a:lnSpc>
                </a:pPr>
              </a:p>
            </p:txBody>
          </p:sp>
        </p:grpSp>
        <p:sp>
          <p:nvSpPr>
            <p:cNvPr name="Freeform 10" id="10"/>
            <p:cNvSpPr/>
            <p:nvPr/>
          </p:nvSpPr>
          <p:spPr>
            <a:xfrm flipH="false" flipV="false" rot="0">
              <a:off x="5122868" y="481961"/>
              <a:ext cx="1360410" cy="724418"/>
            </a:xfrm>
            <a:custGeom>
              <a:avLst/>
              <a:gdLst/>
              <a:ahLst/>
              <a:cxnLst/>
              <a:rect r="r" b="b" t="t" l="l"/>
              <a:pathLst>
                <a:path h="724418" w="1360410">
                  <a:moveTo>
                    <a:pt x="0" y="0"/>
                  </a:moveTo>
                  <a:lnTo>
                    <a:pt x="1360410" y="0"/>
                  </a:lnTo>
                  <a:lnTo>
                    <a:pt x="1360410" y="724418"/>
                  </a:lnTo>
                  <a:lnTo>
                    <a:pt x="0" y="724418"/>
                  </a:lnTo>
                  <a:lnTo>
                    <a:pt x="0" y="0"/>
                  </a:lnTo>
                  <a:close/>
                </a:path>
              </a:pathLst>
            </a:custGeom>
            <a:blipFill>
              <a:blip r:embed="rId3"/>
              <a:stretch>
                <a:fillRect l="0" t="0" r="0" b="0"/>
              </a:stretch>
            </a:blipFill>
          </p:spPr>
        </p:sp>
        <p:sp>
          <p:nvSpPr>
            <p:cNvPr name="Freeform 11" id="11"/>
            <p:cNvSpPr/>
            <p:nvPr/>
          </p:nvSpPr>
          <p:spPr>
            <a:xfrm flipH="false" flipV="false" rot="0">
              <a:off x="330489" y="645720"/>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sp>
          <p:nvSpPr>
            <p:cNvPr name="Freeform 12" id="12"/>
            <p:cNvSpPr/>
            <p:nvPr/>
          </p:nvSpPr>
          <p:spPr>
            <a:xfrm flipH="false" flipV="false" rot="0">
              <a:off x="995732" y="481961"/>
              <a:ext cx="724418" cy="724418"/>
            </a:xfrm>
            <a:custGeom>
              <a:avLst/>
              <a:gdLst/>
              <a:ahLst/>
              <a:cxnLst/>
              <a:rect r="r" b="b" t="t" l="l"/>
              <a:pathLst>
                <a:path h="724418" w="724418">
                  <a:moveTo>
                    <a:pt x="0" y="0"/>
                  </a:moveTo>
                  <a:lnTo>
                    <a:pt x="724419" y="0"/>
                  </a:lnTo>
                  <a:lnTo>
                    <a:pt x="724419" y="724418"/>
                  </a:lnTo>
                  <a:lnTo>
                    <a:pt x="0" y="724418"/>
                  </a:lnTo>
                  <a:lnTo>
                    <a:pt x="0" y="0"/>
                  </a:lnTo>
                  <a:close/>
                </a:path>
              </a:pathLst>
            </a:custGeom>
            <a:blipFill>
              <a:blip r:embed="rId5"/>
              <a:stretch>
                <a:fillRect l="0" t="0" r="0" b="0"/>
              </a:stretch>
            </a:blipFill>
          </p:spPr>
        </p:sp>
        <p:sp>
          <p:nvSpPr>
            <p:cNvPr name="Freeform 13" id="13"/>
            <p:cNvSpPr/>
            <p:nvPr/>
          </p:nvSpPr>
          <p:spPr>
            <a:xfrm flipH="false" flipV="false" rot="0">
              <a:off x="3296698" y="0"/>
              <a:ext cx="1670778" cy="1670778"/>
            </a:xfrm>
            <a:custGeom>
              <a:avLst/>
              <a:gdLst/>
              <a:ahLst/>
              <a:cxnLst/>
              <a:rect r="r" b="b" t="t" l="l"/>
              <a:pathLst>
                <a:path h="1670778" w="1670778">
                  <a:moveTo>
                    <a:pt x="0" y="0"/>
                  </a:moveTo>
                  <a:lnTo>
                    <a:pt x="1670778" y="0"/>
                  </a:lnTo>
                  <a:lnTo>
                    <a:pt x="1670778" y="1670778"/>
                  </a:lnTo>
                  <a:lnTo>
                    <a:pt x="0" y="1670778"/>
                  </a:lnTo>
                  <a:lnTo>
                    <a:pt x="0" y="0"/>
                  </a:lnTo>
                  <a:close/>
                </a:path>
              </a:pathLst>
            </a:custGeom>
            <a:blipFill>
              <a:blip r:embed="rId6"/>
              <a:stretch>
                <a:fillRect l="0" t="0" r="0" b="0"/>
              </a:stretch>
            </a:blipFill>
          </p:spPr>
        </p:sp>
        <p:sp>
          <p:nvSpPr>
            <p:cNvPr name="Freeform 14" id="14"/>
            <p:cNvSpPr/>
            <p:nvPr/>
          </p:nvSpPr>
          <p:spPr>
            <a:xfrm flipH="false" flipV="false" rot="0">
              <a:off x="1963555" y="393635"/>
              <a:ext cx="1318382" cy="901070"/>
            </a:xfrm>
            <a:custGeom>
              <a:avLst/>
              <a:gdLst/>
              <a:ahLst/>
              <a:cxnLst/>
              <a:rect r="r" b="b" t="t" l="l"/>
              <a:pathLst>
                <a:path h="901070" w="1318382">
                  <a:moveTo>
                    <a:pt x="0" y="0"/>
                  </a:moveTo>
                  <a:lnTo>
                    <a:pt x="1318382" y="0"/>
                  </a:lnTo>
                  <a:lnTo>
                    <a:pt x="1318382" y="901070"/>
                  </a:lnTo>
                  <a:lnTo>
                    <a:pt x="0" y="901070"/>
                  </a:lnTo>
                  <a:lnTo>
                    <a:pt x="0" y="0"/>
                  </a:lnTo>
                  <a:close/>
                </a:path>
              </a:pathLst>
            </a:custGeom>
            <a:blipFill>
              <a:blip r:embed="rId7"/>
              <a:stretch>
                <a:fillRect l="0" t="-853" r="0" b="-853"/>
              </a:stretch>
            </a:blipFill>
          </p:spPr>
        </p:sp>
        <p:sp>
          <p:nvSpPr>
            <p:cNvPr name="Freeform 15" id="15"/>
            <p:cNvSpPr/>
            <p:nvPr/>
          </p:nvSpPr>
          <p:spPr>
            <a:xfrm flipH="false" flipV="false" rot="0">
              <a:off x="6721546" y="654501"/>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grpSp>
      <p:grpSp>
        <p:nvGrpSpPr>
          <p:cNvPr name="Group 16" id="16"/>
          <p:cNvGrpSpPr/>
          <p:nvPr/>
        </p:nvGrpSpPr>
        <p:grpSpPr>
          <a:xfrm rot="0">
            <a:off x="232948" y="476448"/>
            <a:ext cx="4580007" cy="343962"/>
            <a:chOff x="0" y="0"/>
            <a:chExt cx="6106676" cy="458616"/>
          </a:xfrm>
        </p:grpSpPr>
        <p:grpSp>
          <p:nvGrpSpPr>
            <p:cNvPr name="Group 17" id="17"/>
            <p:cNvGrpSpPr/>
            <p:nvPr/>
          </p:nvGrpSpPr>
          <p:grpSpPr>
            <a:xfrm rot="0">
              <a:off x="0" y="0"/>
              <a:ext cx="484096" cy="458616"/>
              <a:chOff x="0" y="0"/>
              <a:chExt cx="492875" cy="466933"/>
            </a:xfrm>
          </p:grpSpPr>
          <p:sp>
            <p:nvSpPr>
              <p:cNvPr name="Freeform 18" id="18"/>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9" id="19"/>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387881" y="0"/>
              <a:ext cx="484096" cy="458616"/>
              <a:chOff x="0" y="0"/>
              <a:chExt cx="492875" cy="466933"/>
            </a:xfrm>
          </p:grpSpPr>
          <p:sp>
            <p:nvSpPr>
              <p:cNvPr name="Freeform 21" id="21"/>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2" id="22"/>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775762" y="0"/>
              <a:ext cx="484096" cy="458616"/>
              <a:chOff x="0" y="0"/>
              <a:chExt cx="492875" cy="466933"/>
            </a:xfrm>
          </p:grpSpPr>
          <p:sp>
            <p:nvSpPr>
              <p:cNvPr name="Freeform 24" id="24"/>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5" id="25"/>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sp>
          <p:nvSpPr>
            <p:cNvPr name="AutoShape 26" id="26"/>
            <p:cNvSpPr/>
            <p:nvPr/>
          </p:nvSpPr>
          <p:spPr>
            <a:xfrm>
              <a:off x="1320875" y="400088"/>
              <a:ext cx="4785801" cy="0"/>
            </a:xfrm>
            <a:prstGeom prst="line">
              <a:avLst/>
            </a:prstGeom>
            <a:ln cap="flat" w="12700">
              <a:solidFill>
                <a:srgbClr val="FFFFFF"/>
              </a:solidFill>
              <a:prstDash val="solid"/>
              <a:headEnd type="none" len="sm" w="sm"/>
              <a:tailEnd type="none" len="sm" w="sm"/>
            </a:ln>
          </p:spPr>
        </p:sp>
      </p:grpSp>
      <p:grpSp>
        <p:nvGrpSpPr>
          <p:cNvPr name="Group 27" id="27"/>
          <p:cNvGrpSpPr/>
          <p:nvPr/>
        </p:nvGrpSpPr>
        <p:grpSpPr>
          <a:xfrm rot="0">
            <a:off x="703732" y="3479723"/>
            <a:ext cx="16880536" cy="4597129"/>
            <a:chOff x="0" y="0"/>
            <a:chExt cx="5111067" cy="1391913"/>
          </a:xfrm>
        </p:grpSpPr>
        <p:sp>
          <p:nvSpPr>
            <p:cNvPr name="Freeform 28" id="28"/>
            <p:cNvSpPr/>
            <p:nvPr/>
          </p:nvSpPr>
          <p:spPr>
            <a:xfrm flipH="false" flipV="false" rot="0">
              <a:off x="0" y="0"/>
              <a:ext cx="5111067" cy="1391913"/>
            </a:xfrm>
            <a:custGeom>
              <a:avLst/>
              <a:gdLst/>
              <a:ahLst/>
              <a:cxnLst/>
              <a:rect r="r" b="b" t="t" l="l"/>
              <a:pathLst>
                <a:path h="1391913" w="5111067">
                  <a:moveTo>
                    <a:pt x="23390" y="0"/>
                  </a:moveTo>
                  <a:lnTo>
                    <a:pt x="5087677" y="0"/>
                  </a:lnTo>
                  <a:cubicBezTo>
                    <a:pt x="5100595" y="0"/>
                    <a:pt x="5111067" y="10472"/>
                    <a:pt x="5111067" y="23390"/>
                  </a:cubicBezTo>
                  <a:lnTo>
                    <a:pt x="5111067" y="1368523"/>
                  </a:lnTo>
                  <a:cubicBezTo>
                    <a:pt x="5111067" y="1374726"/>
                    <a:pt x="5108603" y="1380676"/>
                    <a:pt x="5104217" y="1385062"/>
                  </a:cubicBezTo>
                  <a:cubicBezTo>
                    <a:pt x="5099830" y="1389449"/>
                    <a:pt x="5093881" y="1391913"/>
                    <a:pt x="5087677" y="1391913"/>
                  </a:cubicBezTo>
                  <a:lnTo>
                    <a:pt x="23390" y="1391913"/>
                  </a:lnTo>
                  <a:cubicBezTo>
                    <a:pt x="17187" y="1391913"/>
                    <a:pt x="11237" y="1389449"/>
                    <a:pt x="6851" y="1385062"/>
                  </a:cubicBezTo>
                  <a:cubicBezTo>
                    <a:pt x="2464" y="1380676"/>
                    <a:pt x="0" y="1374726"/>
                    <a:pt x="0" y="1368523"/>
                  </a:cubicBezTo>
                  <a:lnTo>
                    <a:pt x="0" y="23390"/>
                  </a:lnTo>
                  <a:cubicBezTo>
                    <a:pt x="0" y="17187"/>
                    <a:pt x="2464" y="11237"/>
                    <a:pt x="6851" y="6851"/>
                  </a:cubicBezTo>
                  <a:cubicBezTo>
                    <a:pt x="11237" y="2464"/>
                    <a:pt x="17187" y="0"/>
                    <a:pt x="23390" y="0"/>
                  </a:cubicBezTo>
                  <a:close/>
                </a:path>
              </a:pathLst>
            </a:custGeom>
            <a:solidFill>
              <a:srgbClr val="202B3D"/>
            </a:solidFill>
            <a:ln w="28575" cap="rnd">
              <a:solidFill>
                <a:srgbClr val="FFF3E6"/>
              </a:solidFill>
              <a:prstDash val="solid"/>
              <a:round/>
            </a:ln>
          </p:spPr>
        </p:sp>
        <p:sp>
          <p:nvSpPr>
            <p:cNvPr name="TextBox 29" id="29"/>
            <p:cNvSpPr txBox="true"/>
            <p:nvPr/>
          </p:nvSpPr>
          <p:spPr>
            <a:xfrm>
              <a:off x="0" y="-38100"/>
              <a:ext cx="5111067" cy="1430013"/>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1169794" y="3928661"/>
            <a:ext cx="15948412" cy="3625215"/>
          </a:xfrm>
          <a:prstGeom prst="rect">
            <a:avLst/>
          </a:prstGeom>
        </p:spPr>
        <p:txBody>
          <a:bodyPr anchor="t" rtlCol="false" tIns="0" lIns="0" bIns="0" rIns="0">
            <a:spAutoFit/>
          </a:bodyPr>
          <a:lstStyle/>
          <a:p>
            <a:pPr algn="just">
              <a:lnSpc>
                <a:spcPts val="3179"/>
              </a:lnSpc>
            </a:pPr>
            <a:r>
              <a:rPr lang="en-US" b="true" sz="2999" spc="299">
                <a:solidFill>
                  <a:srgbClr val="FFFFFF"/>
                </a:solidFill>
                <a:latin typeface="Arimo Bold"/>
                <a:ea typeface="Arimo Bold"/>
                <a:cs typeface="Arimo Bold"/>
                <a:sym typeface="Arimo Bold"/>
              </a:rPr>
              <a:t>3.1.4 Dashboard Grafana</a:t>
            </a:r>
          </a:p>
          <a:p>
            <a:pPr algn="just">
              <a:lnSpc>
                <a:spcPts val="3179"/>
              </a:lnSpc>
            </a:pPr>
          </a:p>
          <a:p>
            <a:pPr algn="just">
              <a:lnSpc>
                <a:spcPts val="3179"/>
              </a:lnSpc>
            </a:pPr>
            <a:r>
              <a:rPr lang="en-US" sz="2999" spc="299">
                <a:solidFill>
                  <a:srgbClr val="FFFFFF"/>
                </a:solidFill>
                <a:latin typeface="Arimo"/>
                <a:ea typeface="Arimo"/>
                <a:cs typeface="Arimo"/>
                <a:sym typeface="Arimo"/>
              </a:rPr>
              <a:t>    Dashboard Grafana digunakan untuk menampilkan data suhu dan kelembaban dari sensor pengiriman buah secara visual. Data ini diambil dari InfluxDB dan ditampilkan dalam bentuk grafik terhadap waktu, yang bisa difilter berdasarkan ID pengiriman (shipment_id). Pengguna juga dapat melihat nilai sensor terbaru dan memilih rentang waktu tertentu seperti 1 jam terakhir atau 7 hari terakhir. Sistem ini dapat dikembangkan dengan fitur notifikasi otomatis jika suhu atau kelembaban melewati batas aman.</a:t>
            </a:r>
          </a:p>
        </p:txBody>
      </p:sp>
      <p:sp>
        <p:nvSpPr>
          <p:cNvPr name="TextBox 31" id="31"/>
          <p:cNvSpPr txBox="true"/>
          <p:nvPr/>
        </p:nvSpPr>
        <p:spPr>
          <a:xfrm rot="0">
            <a:off x="1826228" y="2123872"/>
            <a:ext cx="14635543" cy="755132"/>
          </a:xfrm>
          <a:prstGeom prst="rect">
            <a:avLst/>
          </a:prstGeom>
        </p:spPr>
        <p:txBody>
          <a:bodyPr anchor="t" rtlCol="false" tIns="0" lIns="0" bIns="0" rIns="0">
            <a:spAutoFit/>
          </a:bodyPr>
          <a:lstStyle/>
          <a:p>
            <a:pPr algn="ctr">
              <a:lnSpc>
                <a:spcPts val="5836"/>
              </a:lnSpc>
            </a:pPr>
            <a:r>
              <a:rPr lang="en-US" sz="5506" spc="550">
                <a:solidFill>
                  <a:srgbClr val="FFFFFF"/>
                </a:solidFill>
                <a:latin typeface="League Spartan"/>
                <a:ea typeface="League Spartan"/>
                <a:cs typeface="League Spartan"/>
                <a:sym typeface="League Spartan"/>
              </a:rPr>
              <a:t>HASIL PERCOBAAN</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5099" y="-236611"/>
            <a:ext cx="18613099" cy="11131763"/>
          </a:xfrm>
          <a:custGeom>
            <a:avLst/>
            <a:gdLst/>
            <a:ahLst/>
            <a:cxnLst/>
            <a:rect r="r" b="b" t="t" l="l"/>
            <a:pathLst>
              <a:path h="11131763" w="18613099">
                <a:moveTo>
                  <a:pt x="0" y="0"/>
                </a:moveTo>
                <a:lnTo>
                  <a:pt x="18613099" y="0"/>
                </a:lnTo>
                <a:lnTo>
                  <a:pt x="18613099" y="11131764"/>
                </a:lnTo>
                <a:lnTo>
                  <a:pt x="0" y="11131764"/>
                </a:lnTo>
                <a:lnTo>
                  <a:pt x="0" y="0"/>
                </a:lnTo>
                <a:close/>
              </a:path>
            </a:pathLst>
          </a:custGeom>
          <a:blipFill>
            <a:blip r:embed="rId2"/>
            <a:stretch>
              <a:fillRect l="0" t="-2571" r="0" b="-8829"/>
            </a:stretch>
          </a:blipFill>
        </p:spPr>
      </p:sp>
      <p:grpSp>
        <p:nvGrpSpPr>
          <p:cNvPr name="Group 3" id="3"/>
          <p:cNvGrpSpPr/>
          <p:nvPr/>
        </p:nvGrpSpPr>
        <p:grpSpPr>
          <a:xfrm rot="0">
            <a:off x="0" y="0"/>
            <a:ext cx="22243741" cy="10633050"/>
            <a:chOff x="0" y="0"/>
            <a:chExt cx="5858434" cy="2800474"/>
          </a:xfrm>
        </p:grpSpPr>
        <p:sp>
          <p:nvSpPr>
            <p:cNvPr name="Freeform 4" id="4"/>
            <p:cNvSpPr/>
            <p:nvPr/>
          </p:nvSpPr>
          <p:spPr>
            <a:xfrm flipH="false" flipV="false" rot="0">
              <a:off x="0" y="0"/>
              <a:ext cx="5858434" cy="2800474"/>
            </a:xfrm>
            <a:custGeom>
              <a:avLst/>
              <a:gdLst/>
              <a:ahLst/>
              <a:cxnLst/>
              <a:rect r="r" b="b" t="t" l="l"/>
              <a:pathLst>
                <a:path h="2800474" w="5858434">
                  <a:moveTo>
                    <a:pt x="0" y="0"/>
                  </a:moveTo>
                  <a:lnTo>
                    <a:pt x="5858434" y="0"/>
                  </a:lnTo>
                  <a:lnTo>
                    <a:pt x="5858434" y="2800474"/>
                  </a:lnTo>
                  <a:lnTo>
                    <a:pt x="0" y="2800474"/>
                  </a:lnTo>
                  <a:close/>
                </a:path>
              </a:pathLst>
            </a:custGeom>
            <a:solidFill>
              <a:srgbClr val="021531">
                <a:alpha val="88627"/>
              </a:srgbClr>
            </a:solidFill>
          </p:spPr>
        </p:sp>
        <p:sp>
          <p:nvSpPr>
            <p:cNvPr name="TextBox 5" id="5"/>
            <p:cNvSpPr txBox="true"/>
            <p:nvPr/>
          </p:nvSpPr>
          <p:spPr>
            <a:xfrm>
              <a:off x="0" y="-38100"/>
              <a:ext cx="5858434" cy="283857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595999" y="193868"/>
            <a:ext cx="5586588" cy="1253084"/>
            <a:chOff x="0" y="0"/>
            <a:chExt cx="7448784" cy="1670778"/>
          </a:xfrm>
        </p:grpSpPr>
        <p:grpSp>
          <p:nvGrpSpPr>
            <p:cNvPr name="Group 7" id="7"/>
            <p:cNvGrpSpPr/>
            <p:nvPr/>
          </p:nvGrpSpPr>
          <p:grpSpPr>
            <a:xfrm rot="0">
              <a:off x="0" y="309847"/>
              <a:ext cx="7448784" cy="1068646"/>
              <a:chOff x="0" y="0"/>
              <a:chExt cx="1454225" cy="208632"/>
            </a:xfrm>
          </p:grpSpPr>
          <p:sp>
            <p:nvSpPr>
              <p:cNvPr name="Freeform 8" id="8"/>
              <p:cNvSpPr/>
              <p:nvPr/>
            </p:nvSpPr>
            <p:spPr>
              <a:xfrm flipH="false" flipV="false" rot="0">
                <a:off x="0" y="0"/>
                <a:ext cx="1454225" cy="208631"/>
              </a:xfrm>
              <a:custGeom>
                <a:avLst/>
                <a:gdLst/>
                <a:ahLst/>
                <a:cxnLst/>
                <a:rect r="r" b="b" t="t" l="l"/>
                <a:pathLst>
                  <a:path h="208631" w="1454225">
                    <a:moveTo>
                      <a:pt x="104316" y="0"/>
                    </a:moveTo>
                    <a:lnTo>
                      <a:pt x="1349909" y="0"/>
                    </a:lnTo>
                    <a:cubicBezTo>
                      <a:pt x="1407521" y="0"/>
                      <a:pt x="1454225" y="46704"/>
                      <a:pt x="1454225" y="104316"/>
                    </a:cubicBezTo>
                    <a:lnTo>
                      <a:pt x="1454225" y="104316"/>
                    </a:lnTo>
                    <a:cubicBezTo>
                      <a:pt x="1454225" y="161928"/>
                      <a:pt x="1407521" y="208631"/>
                      <a:pt x="1349909" y="208631"/>
                    </a:cubicBezTo>
                    <a:lnTo>
                      <a:pt x="104316" y="208631"/>
                    </a:lnTo>
                    <a:cubicBezTo>
                      <a:pt x="46704" y="208631"/>
                      <a:pt x="0" y="161928"/>
                      <a:pt x="0" y="104316"/>
                    </a:cubicBezTo>
                    <a:lnTo>
                      <a:pt x="0" y="104316"/>
                    </a:lnTo>
                    <a:cubicBezTo>
                      <a:pt x="0" y="46704"/>
                      <a:pt x="46704" y="0"/>
                      <a:pt x="104316" y="0"/>
                    </a:cubicBezTo>
                    <a:close/>
                  </a:path>
                </a:pathLst>
              </a:custGeom>
              <a:solidFill>
                <a:srgbClr val="FFFFFF"/>
              </a:solidFill>
              <a:ln w="47625" cap="rnd">
                <a:solidFill>
                  <a:srgbClr val="A8B9C0"/>
                </a:solidFill>
                <a:prstDash val="solid"/>
                <a:round/>
              </a:ln>
            </p:spPr>
          </p:sp>
          <p:sp>
            <p:nvSpPr>
              <p:cNvPr name="TextBox 9" id="9"/>
              <p:cNvSpPr txBox="true"/>
              <p:nvPr/>
            </p:nvSpPr>
            <p:spPr>
              <a:xfrm>
                <a:off x="0" y="-38100"/>
                <a:ext cx="1454225" cy="246732"/>
              </a:xfrm>
              <a:prstGeom prst="rect">
                <a:avLst/>
              </a:prstGeom>
            </p:spPr>
            <p:txBody>
              <a:bodyPr anchor="ctr" rtlCol="false" tIns="45304" lIns="45304" bIns="45304" rIns="45304"/>
              <a:lstStyle/>
              <a:p>
                <a:pPr algn="ctr">
                  <a:lnSpc>
                    <a:spcPts val="2660"/>
                  </a:lnSpc>
                </a:pPr>
              </a:p>
            </p:txBody>
          </p:sp>
        </p:grpSp>
        <p:sp>
          <p:nvSpPr>
            <p:cNvPr name="Freeform 10" id="10"/>
            <p:cNvSpPr/>
            <p:nvPr/>
          </p:nvSpPr>
          <p:spPr>
            <a:xfrm flipH="false" flipV="false" rot="0">
              <a:off x="5122868" y="481961"/>
              <a:ext cx="1360410" cy="724418"/>
            </a:xfrm>
            <a:custGeom>
              <a:avLst/>
              <a:gdLst/>
              <a:ahLst/>
              <a:cxnLst/>
              <a:rect r="r" b="b" t="t" l="l"/>
              <a:pathLst>
                <a:path h="724418" w="1360410">
                  <a:moveTo>
                    <a:pt x="0" y="0"/>
                  </a:moveTo>
                  <a:lnTo>
                    <a:pt x="1360410" y="0"/>
                  </a:lnTo>
                  <a:lnTo>
                    <a:pt x="1360410" y="724418"/>
                  </a:lnTo>
                  <a:lnTo>
                    <a:pt x="0" y="724418"/>
                  </a:lnTo>
                  <a:lnTo>
                    <a:pt x="0" y="0"/>
                  </a:lnTo>
                  <a:close/>
                </a:path>
              </a:pathLst>
            </a:custGeom>
            <a:blipFill>
              <a:blip r:embed="rId3"/>
              <a:stretch>
                <a:fillRect l="0" t="0" r="0" b="0"/>
              </a:stretch>
            </a:blipFill>
          </p:spPr>
        </p:sp>
        <p:sp>
          <p:nvSpPr>
            <p:cNvPr name="Freeform 11" id="11"/>
            <p:cNvSpPr/>
            <p:nvPr/>
          </p:nvSpPr>
          <p:spPr>
            <a:xfrm flipH="false" flipV="false" rot="0">
              <a:off x="330489" y="645720"/>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sp>
          <p:nvSpPr>
            <p:cNvPr name="Freeform 12" id="12"/>
            <p:cNvSpPr/>
            <p:nvPr/>
          </p:nvSpPr>
          <p:spPr>
            <a:xfrm flipH="false" flipV="false" rot="0">
              <a:off x="995732" y="481961"/>
              <a:ext cx="724418" cy="724418"/>
            </a:xfrm>
            <a:custGeom>
              <a:avLst/>
              <a:gdLst/>
              <a:ahLst/>
              <a:cxnLst/>
              <a:rect r="r" b="b" t="t" l="l"/>
              <a:pathLst>
                <a:path h="724418" w="724418">
                  <a:moveTo>
                    <a:pt x="0" y="0"/>
                  </a:moveTo>
                  <a:lnTo>
                    <a:pt x="724419" y="0"/>
                  </a:lnTo>
                  <a:lnTo>
                    <a:pt x="724419" y="724418"/>
                  </a:lnTo>
                  <a:lnTo>
                    <a:pt x="0" y="724418"/>
                  </a:lnTo>
                  <a:lnTo>
                    <a:pt x="0" y="0"/>
                  </a:lnTo>
                  <a:close/>
                </a:path>
              </a:pathLst>
            </a:custGeom>
            <a:blipFill>
              <a:blip r:embed="rId5"/>
              <a:stretch>
                <a:fillRect l="0" t="0" r="0" b="0"/>
              </a:stretch>
            </a:blipFill>
          </p:spPr>
        </p:sp>
        <p:sp>
          <p:nvSpPr>
            <p:cNvPr name="Freeform 13" id="13"/>
            <p:cNvSpPr/>
            <p:nvPr/>
          </p:nvSpPr>
          <p:spPr>
            <a:xfrm flipH="false" flipV="false" rot="0">
              <a:off x="3296698" y="0"/>
              <a:ext cx="1670778" cy="1670778"/>
            </a:xfrm>
            <a:custGeom>
              <a:avLst/>
              <a:gdLst/>
              <a:ahLst/>
              <a:cxnLst/>
              <a:rect r="r" b="b" t="t" l="l"/>
              <a:pathLst>
                <a:path h="1670778" w="1670778">
                  <a:moveTo>
                    <a:pt x="0" y="0"/>
                  </a:moveTo>
                  <a:lnTo>
                    <a:pt x="1670778" y="0"/>
                  </a:lnTo>
                  <a:lnTo>
                    <a:pt x="1670778" y="1670778"/>
                  </a:lnTo>
                  <a:lnTo>
                    <a:pt x="0" y="1670778"/>
                  </a:lnTo>
                  <a:lnTo>
                    <a:pt x="0" y="0"/>
                  </a:lnTo>
                  <a:close/>
                </a:path>
              </a:pathLst>
            </a:custGeom>
            <a:blipFill>
              <a:blip r:embed="rId6"/>
              <a:stretch>
                <a:fillRect l="0" t="0" r="0" b="0"/>
              </a:stretch>
            </a:blipFill>
          </p:spPr>
        </p:sp>
        <p:sp>
          <p:nvSpPr>
            <p:cNvPr name="Freeform 14" id="14"/>
            <p:cNvSpPr/>
            <p:nvPr/>
          </p:nvSpPr>
          <p:spPr>
            <a:xfrm flipH="false" flipV="false" rot="0">
              <a:off x="1963555" y="393635"/>
              <a:ext cx="1318382" cy="901070"/>
            </a:xfrm>
            <a:custGeom>
              <a:avLst/>
              <a:gdLst/>
              <a:ahLst/>
              <a:cxnLst/>
              <a:rect r="r" b="b" t="t" l="l"/>
              <a:pathLst>
                <a:path h="901070" w="1318382">
                  <a:moveTo>
                    <a:pt x="0" y="0"/>
                  </a:moveTo>
                  <a:lnTo>
                    <a:pt x="1318382" y="0"/>
                  </a:lnTo>
                  <a:lnTo>
                    <a:pt x="1318382" y="901070"/>
                  </a:lnTo>
                  <a:lnTo>
                    <a:pt x="0" y="901070"/>
                  </a:lnTo>
                  <a:lnTo>
                    <a:pt x="0" y="0"/>
                  </a:lnTo>
                  <a:close/>
                </a:path>
              </a:pathLst>
            </a:custGeom>
            <a:blipFill>
              <a:blip r:embed="rId7"/>
              <a:stretch>
                <a:fillRect l="0" t="-853" r="0" b="-853"/>
              </a:stretch>
            </a:blipFill>
          </p:spPr>
        </p:sp>
        <p:sp>
          <p:nvSpPr>
            <p:cNvPr name="Freeform 15" id="15"/>
            <p:cNvSpPr/>
            <p:nvPr/>
          </p:nvSpPr>
          <p:spPr>
            <a:xfrm flipH="false" flipV="false" rot="0">
              <a:off x="6721546" y="654501"/>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grpSp>
      <p:grpSp>
        <p:nvGrpSpPr>
          <p:cNvPr name="Group 16" id="16"/>
          <p:cNvGrpSpPr/>
          <p:nvPr/>
        </p:nvGrpSpPr>
        <p:grpSpPr>
          <a:xfrm rot="0">
            <a:off x="232948" y="476448"/>
            <a:ext cx="4580007" cy="343962"/>
            <a:chOff x="0" y="0"/>
            <a:chExt cx="6106676" cy="458616"/>
          </a:xfrm>
        </p:grpSpPr>
        <p:grpSp>
          <p:nvGrpSpPr>
            <p:cNvPr name="Group 17" id="17"/>
            <p:cNvGrpSpPr/>
            <p:nvPr/>
          </p:nvGrpSpPr>
          <p:grpSpPr>
            <a:xfrm rot="0">
              <a:off x="0" y="0"/>
              <a:ext cx="484096" cy="458616"/>
              <a:chOff x="0" y="0"/>
              <a:chExt cx="492875" cy="466933"/>
            </a:xfrm>
          </p:grpSpPr>
          <p:sp>
            <p:nvSpPr>
              <p:cNvPr name="Freeform 18" id="18"/>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9" id="19"/>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387881" y="0"/>
              <a:ext cx="484096" cy="458616"/>
              <a:chOff x="0" y="0"/>
              <a:chExt cx="492875" cy="466933"/>
            </a:xfrm>
          </p:grpSpPr>
          <p:sp>
            <p:nvSpPr>
              <p:cNvPr name="Freeform 21" id="21"/>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2" id="22"/>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775762" y="0"/>
              <a:ext cx="484096" cy="458616"/>
              <a:chOff x="0" y="0"/>
              <a:chExt cx="492875" cy="466933"/>
            </a:xfrm>
          </p:grpSpPr>
          <p:sp>
            <p:nvSpPr>
              <p:cNvPr name="Freeform 24" id="24"/>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5" id="25"/>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sp>
          <p:nvSpPr>
            <p:cNvPr name="AutoShape 26" id="26"/>
            <p:cNvSpPr/>
            <p:nvPr/>
          </p:nvSpPr>
          <p:spPr>
            <a:xfrm>
              <a:off x="1320875" y="400088"/>
              <a:ext cx="4785801" cy="0"/>
            </a:xfrm>
            <a:prstGeom prst="line">
              <a:avLst/>
            </a:prstGeom>
            <a:ln cap="flat" w="12700">
              <a:solidFill>
                <a:srgbClr val="FFFFFF"/>
              </a:solidFill>
              <a:prstDash val="solid"/>
              <a:headEnd type="none" len="sm" w="sm"/>
              <a:tailEnd type="none" len="sm" w="sm"/>
            </a:ln>
          </p:spPr>
        </p:sp>
      </p:grpSp>
      <p:grpSp>
        <p:nvGrpSpPr>
          <p:cNvPr name="Group 27" id="27"/>
          <p:cNvGrpSpPr/>
          <p:nvPr/>
        </p:nvGrpSpPr>
        <p:grpSpPr>
          <a:xfrm rot="0">
            <a:off x="676510" y="2296318"/>
            <a:ext cx="16880536" cy="7624241"/>
            <a:chOff x="0" y="0"/>
            <a:chExt cx="5111067" cy="2308458"/>
          </a:xfrm>
        </p:grpSpPr>
        <p:sp>
          <p:nvSpPr>
            <p:cNvPr name="Freeform 28" id="28"/>
            <p:cNvSpPr/>
            <p:nvPr/>
          </p:nvSpPr>
          <p:spPr>
            <a:xfrm flipH="false" flipV="false" rot="0">
              <a:off x="0" y="0"/>
              <a:ext cx="5111067" cy="2308458"/>
            </a:xfrm>
            <a:custGeom>
              <a:avLst/>
              <a:gdLst/>
              <a:ahLst/>
              <a:cxnLst/>
              <a:rect r="r" b="b" t="t" l="l"/>
              <a:pathLst>
                <a:path h="2308458" w="5111067">
                  <a:moveTo>
                    <a:pt x="23390" y="0"/>
                  </a:moveTo>
                  <a:lnTo>
                    <a:pt x="5087677" y="0"/>
                  </a:lnTo>
                  <a:cubicBezTo>
                    <a:pt x="5100595" y="0"/>
                    <a:pt x="5111067" y="10472"/>
                    <a:pt x="5111067" y="23390"/>
                  </a:cubicBezTo>
                  <a:lnTo>
                    <a:pt x="5111067" y="2285068"/>
                  </a:lnTo>
                  <a:cubicBezTo>
                    <a:pt x="5111067" y="2291271"/>
                    <a:pt x="5108603" y="2297221"/>
                    <a:pt x="5104217" y="2301607"/>
                  </a:cubicBezTo>
                  <a:cubicBezTo>
                    <a:pt x="5099830" y="2305994"/>
                    <a:pt x="5093881" y="2308458"/>
                    <a:pt x="5087677" y="2308458"/>
                  </a:cubicBezTo>
                  <a:lnTo>
                    <a:pt x="23390" y="2308458"/>
                  </a:lnTo>
                  <a:cubicBezTo>
                    <a:pt x="17187" y="2308458"/>
                    <a:pt x="11237" y="2305994"/>
                    <a:pt x="6851" y="2301607"/>
                  </a:cubicBezTo>
                  <a:cubicBezTo>
                    <a:pt x="2464" y="2297221"/>
                    <a:pt x="0" y="2291271"/>
                    <a:pt x="0" y="2285068"/>
                  </a:cubicBezTo>
                  <a:lnTo>
                    <a:pt x="0" y="23390"/>
                  </a:lnTo>
                  <a:cubicBezTo>
                    <a:pt x="0" y="17187"/>
                    <a:pt x="2464" y="11237"/>
                    <a:pt x="6851" y="6851"/>
                  </a:cubicBezTo>
                  <a:cubicBezTo>
                    <a:pt x="11237" y="2464"/>
                    <a:pt x="17187" y="0"/>
                    <a:pt x="23390" y="0"/>
                  </a:cubicBezTo>
                  <a:close/>
                </a:path>
              </a:pathLst>
            </a:custGeom>
            <a:solidFill>
              <a:srgbClr val="202B3D"/>
            </a:solidFill>
            <a:ln w="28575" cap="rnd">
              <a:solidFill>
                <a:srgbClr val="FFF3E6"/>
              </a:solidFill>
              <a:prstDash val="solid"/>
              <a:round/>
            </a:ln>
          </p:spPr>
        </p:sp>
        <p:sp>
          <p:nvSpPr>
            <p:cNvPr name="TextBox 29" id="29"/>
            <p:cNvSpPr txBox="true"/>
            <p:nvPr/>
          </p:nvSpPr>
          <p:spPr>
            <a:xfrm>
              <a:off x="0" y="-38100"/>
              <a:ext cx="5111067" cy="2346558"/>
            </a:xfrm>
            <a:prstGeom prst="rect">
              <a:avLst/>
            </a:prstGeom>
          </p:spPr>
          <p:txBody>
            <a:bodyPr anchor="ctr" rtlCol="false" tIns="50800" lIns="50800" bIns="50800" rIns="50800"/>
            <a:lstStyle/>
            <a:p>
              <a:pPr algn="ctr">
                <a:lnSpc>
                  <a:spcPts val="2659"/>
                </a:lnSpc>
              </a:pPr>
            </a:p>
          </p:txBody>
        </p:sp>
      </p:grpSp>
      <p:sp>
        <p:nvSpPr>
          <p:cNvPr name="Freeform 30" id="30"/>
          <p:cNvSpPr/>
          <p:nvPr/>
        </p:nvSpPr>
        <p:spPr>
          <a:xfrm flipH="false" flipV="false" rot="0">
            <a:off x="1562770" y="3355937"/>
            <a:ext cx="7222081" cy="5902363"/>
          </a:xfrm>
          <a:custGeom>
            <a:avLst/>
            <a:gdLst/>
            <a:ahLst/>
            <a:cxnLst/>
            <a:rect r="r" b="b" t="t" l="l"/>
            <a:pathLst>
              <a:path h="5902363" w="7222081">
                <a:moveTo>
                  <a:pt x="0" y="0"/>
                </a:moveTo>
                <a:lnTo>
                  <a:pt x="7222081" y="0"/>
                </a:lnTo>
                <a:lnTo>
                  <a:pt x="7222081" y="5902363"/>
                </a:lnTo>
                <a:lnTo>
                  <a:pt x="0" y="5902363"/>
                </a:lnTo>
                <a:lnTo>
                  <a:pt x="0" y="0"/>
                </a:lnTo>
                <a:close/>
              </a:path>
            </a:pathLst>
          </a:custGeom>
          <a:blipFill>
            <a:blip r:embed="rId8"/>
            <a:stretch>
              <a:fillRect l="0" t="0" r="0" b="0"/>
            </a:stretch>
          </a:blipFill>
        </p:spPr>
      </p:sp>
      <p:sp>
        <p:nvSpPr>
          <p:cNvPr name="Freeform 31" id="31"/>
          <p:cNvSpPr/>
          <p:nvPr/>
        </p:nvSpPr>
        <p:spPr>
          <a:xfrm flipH="false" flipV="false" rot="0">
            <a:off x="9144000" y="3432965"/>
            <a:ext cx="7960080" cy="5748307"/>
          </a:xfrm>
          <a:custGeom>
            <a:avLst/>
            <a:gdLst/>
            <a:ahLst/>
            <a:cxnLst/>
            <a:rect r="r" b="b" t="t" l="l"/>
            <a:pathLst>
              <a:path h="5748307" w="7960080">
                <a:moveTo>
                  <a:pt x="0" y="0"/>
                </a:moveTo>
                <a:lnTo>
                  <a:pt x="7960080" y="0"/>
                </a:lnTo>
                <a:lnTo>
                  <a:pt x="7960080" y="5748307"/>
                </a:lnTo>
                <a:lnTo>
                  <a:pt x="0" y="5748307"/>
                </a:lnTo>
                <a:lnTo>
                  <a:pt x="0" y="0"/>
                </a:lnTo>
                <a:close/>
              </a:path>
            </a:pathLst>
          </a:custGeom>
          <a:blipFill>
            <a:blip r:embed="rId9"/>
            <a:stretch>
              <a:fillRect l="0" t="0" r="0" b="0"/>
            </a:stretch>
          </a:blipFill>
        </p:spPr>
      </p:sp>
      <p:sp>
        <p:nvSpPr>
          <p:cNvPr name="TextBox 32" id="32"/>
          <p:cNvSpPr txBox="true"/>
          <p:nvPr/>
        </p:nvSpPr>
        <p:spPr>
          <a:xfrm rot="0">
            <a:off x="1169794" y="2566643"/>
            <a:ext cx="15948412" cy="542035"/>
          </a:xfrm>
          <a:prstGeom prst="rect">
            <a:avLst/>
          </a:prstGeom>
        </p:spPr>
        <p:txBody>
          <a:bodyPr anchor="t" rtlCol="false" tIns="0" lIns="0" bIns="0" rIns="0">
            <a:spAutoFit/>
          </a:bodyPr>
          <a:lstStyle/>
          <a:p>
            <a:pPr algn="ctr">
              <a:lnSpc>
                <a:spcPts val="3921"/>
              </a:lnSpc>
            </a:pPr>
            <a:r>
              <a:rPr lang="en-US" b="true" sz="3699" spc="369">
                <a:solidFill>
                  <a:srgbClr val="FFFFFF"/>
                </a:solidFill>
                <a:latin typeface="Arimo Bold"/>
                <a:ea typeface="Arimo Bold"/>
                <a:cs typeface="Arimo Bold"/>
                <a:sym typeface="Arimo Bold"/>
              </a:rPr>
              <a:t>TAMPILAN GRAFANA</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5099" y="-236611"/>
            <a:ext cx="18613099" cy="11131763"/>
          </a:xfrm>
          <a:custGeom>
            <a:avLst/>
            <a:gdLst/>
            <a:ahLst/>
            <a:cxnLst/>
            <a:rect r="r" b="b" t="t" l="l"/>
            <a:pathLst>
              <a:path h="11131763" w="18613099">
                <a:moveTo>
                  <a:pt x="0" y="0"/>
                </a:moveTo>
                <a:lnTo>
                  <a:pt x="18613099" y="0"/>
                </a:lnTo>
                <a:lnTo>
                  <a:pt x="18613099" y="11131764"/>
                </a:lnTo>
                <a:lnTo>
                  <a:pt x="0" y="11131764"/>
                </a:lnTo>
                <a:lnTo>
                  <a:pt x="0" y="0"/>
                </a:lnTo>
                <a:close/>
              </a:path>
            </a:pathLst>
          </a:custGeom>
          <a:blipFill>
            <a:blip r:embed="rId2"/>
            <a:stretch>
              <a:fillRect l="0" t="-2571" r="0" b="-8829"/>
            </a:stretch>
          </a:blipFill>
        </p:spPr>
      </p:sp>
      <p:grpSp>
        <p:nvGrpSpPr>
          <p:cNvPr name="Group 3" id="3"/>
          <p:cNvGrpSpPr/>
          <p:nvPr/>
        </p:nvGrpSpPr>
        <p:grpSpPr>
          <a:xfrm rot="0">
            <a:off x="0" y="0"/>
            <a:ext cx="22243741" cy="10633050"/>
            <a:chOff x="0" y="0"/>
            <a:chExt cx="5858434" cy="2800474"/>
          </a:xfrm>
        </p:grpSpPr>
        <p:sp>
          <p:nvSpPr>
            <p:cNvPr name="Freeform 4" id="4"/>
            <p:cNvSpPr/>
            <p:nvPr/>
          </p:nvSpPr>
          <p:spPr>
            <a:xfrm flipH="false" flipV="false" rot="0">
              <a:off x="0" y="0"/>
              <a:ext cx="5858434" cy="2800474"/>
            </a:xfrm>
            <a:custGeom>
              <a:avLst/>
              <a:gdLst/>
              <a:ahLst/>
              <a:cxnLst/>
              <a:rect r="r" b="b" t="t" l="l"/>
              <a:pathLst>
                <a:path h="2800474" w="5858434">
                  <a:moveTo>
                    <a:pt x="0" y="0"/>
                  </a:moveTo>
                  <a:lnTo>
                    <a:pt x="5858434" y="0"/>
                  </a:lnTo>
                  <a:lnTo>
                    <a:pt x="5858434" y="2800474"/>
                  </a:lnTo>
                  <a:lnTo>
                    <a:pt x="0" y="2800474"/>
                  </a:lnTo>
                  <a:close/>
                </a:path>
              </a:pathLst>
            </a:custGeom>
            <a:solidFill>
              <a:srgbClr val="021531">
                <a:alpha val="88627"/>
              </a:srgbClr>
            </a:solidFill>
          </p:spPr>
        </p:sp>
        <p:sp>
          <p:nvSpPr>
            <p:cNvPr name="TextBox 5" id="5"/>
            <p:cNvSpPr txBox="true"/>
            <p:nvPr/>
          </p:nvSpPr>
          <p:spPr>
            <a:xfrm>
              <a:off x="0" y="-38100"/>
              <a:ext cx="5858434" cy="283857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595999" y="193868"/>
            <a:ext cx="5586588" cy="1253084"/>
            <a:chOff x="0" y="0"/>
            <a:chExt cx="7448784" cy="1670778"/>
          </a:xfrm>
        </p:grpSpPr>
        <p:grpSp>
          <p:nvGrpSpPr>
            <p:cNvPr name="Group 7" id="7"/>
            <p:cNvGrpSpPr/>
            <p:nvPr/>
          </p:nvGrpSpPr>
          <p:grpSpPr>
            <a:xfrm rot="0">
              <a:off x="0" y="309847"/>
              <a:ext cx="7448784" cy="1068646"/>
              <a:chOff x="0" y="0"/>
              <a:chExt cx="1454225" cy="208632"/>
            </a:xfrm>
          </p:grpSpPr>
          <p:sp>
            <p:nvSpPr>
              <p:cNvPr name="Freeform 8" id="8"/>
              <p:cNvSpPr/>
              <p:nvPr/>
            </p:nvSpPr>
            <p:spPr>
              <a:xfrm flipH="false" flipV="false" rot="0">
                <a:off x="0" y="0"/>
                <a:ext cx="1454225" cy="208631"/>
              </a:xfrm>
              <a:custGeom>
                <a:avLst/>
                <a:gdLst/>
                <a:ahLst/>
                <a:cxnLst/>
                <a:rect r="r" b="b" t="t" l="l"/>
                <a:pathLst>
                  <a:path h="208631" w="1454225">
                    <a:moveTo>
                      <a:pt x="104316" y="0"/>
                    </a:moveTo>
                    <a:lnTo>
                      <a:pt x="1349909" y="0"/>
                    </a:lnTo>
                    <a:cubicBezTo>
                      <a:pt x="1407521" y="0"/>
                      <a:pt x="1454225" y="46704"/>
                      <a:pt x="1454225" y="104316"/>
                    </a:cubicBezTo>
                    <a:lnTo>
                      <a:pt x="1454225" y="104316"/>
                    </a:lnTo>
                    <a:cubicBezTo>
                      <a:pt x="1454225" y="161928"/>
                      <a:pt x="1407521" y="208631"/>
                      <a:pt x="1349909" y="208631"/>
                    </a:cubicBezTo>
                    <a:lnTo>
                      <a:pt x="104316" y="208631"/>
                    </a:lnTo>
                    <a:cubicBezTo>
                      <a:pt x="46704" y="208631"/>
                      <a:pt x="0" y="161928"/>
                      <a:pt x="0" y="104316"/>
                    </a:cubicBezTo>
                    <a:lnTo>
                      <a:pt x="0" y="104316"/>
                    </a:lnTo>
                    <a:cubicBezTo>
                      <a:pt x="0" y="46704"/>
                      <a:pt x="46704" y="0"/>
                      <a:pt x="104316" y="0"/>
                    </a:cubicBezTo>
                    <a:close/>
                  </a:path>
                </a:pathLst>
              </a:custGeom>
              <a:solidFill>
                <a:srgbClr val="FFFFFF"/>
              </a:solidFill>
              <a:ln w="47625" cap="rnd">
                <a:solidFill>
                  <a:srgbClr val="A8B9C0"/>
                </a:solidFill>
                <a:prstDash val="solid"/>
                <a:round/>
              </a:ln>
            </p:spPr>
          </p:sp>
          <p:sp>
            <p:nvSpPr>
              <p:cNvPr name="TextBox 9" id="9"/>
              <p:cNvSpPr txBox="true"/>
              <p:nvPr/>
            </p:nvSpPr>
            <p:spPr>
              <a:xfrm>
                <a:off x="0" y="-38100"/>
                <a:ext cx="1454225" cy="246732"/>
              </a:xfrm>
              <a:prstGeom prst="rect">
                <a:avLst/>
              </a:prstGeom>
            </p:spPr>
            <p:txBody>
              <a:bodyPr anchor="ctr" rtlCol="false" tIns="45304" lIns="45304" bIns="45304" rIns="45304"/>
              <a:lstStyle/>
              <a:p>
                <a:pPr algn="ctr">
                  <a:lnSpc>
                    <a:spcPts val="2660"/>
                  </a:lnSpc>
                </a:pPr>
              </a:p>
            </p:txBody>
          </p:sp>
        </p:grpSp>
        <p:sp>
          <p:nvSpPr>
            <p:cNvPr name="Freeform 10" id="10"/>
            <p:cNvSpPr/>
            <p:nvPr/>
          </p:nvSpPr>
          <p:spPr>
            <a:xfrm flipH="false" flipV="false" rot="0">
              <a:off x="5122868" y="481961"/>
              <a:ext cx="1360410" cy="724418"/>
            </a:xfrm>
            <a:custGeom>
              <a:avLst/>
              <a:gdLst/>
              <a:ahLst/>
              <a:cxnLst/>
              <a:rect r="r" b="b" t="t" l="l"/>
              <a:pathLst>
                <a:path h="724418" w="1360410">
                  <a:moveTo>
                    <a:pt x="0" y="0"/>
                  </a:moveTo>
                  <a:lnTo>
                    <a:pt x="1360410" y="0"/>
                  </a:lnTo>
                  <a:lnTo>
                    <a:pt x="1360410" y="724418"/>
                  </a:lnTo>
                  <a:lnTo>
                    <a:pt x="0" y="724418"/>
                  </a:lnTo>
                  <a:lnTo>
                    <a:pt x="0" y="0"/>
                  </a:lnTo>
                  <a:close/>
                </a:path>
              </a:pathLst>
            </a:custGeom>
            <a:blipFill>
              <a:blip r:embed="rId3"/>
              <a:stretch>
                <a:fillRect l="0" t="0" r="0" b="0"/>
              </a:stretch>
            </a:blipFill>
          </p:spPr>
        </p:sp>
        <p:sp>
          <p:nvSpPr>
            <p:cNvPr name="Freeform 11" id="11"/>
            <p:cNvSpPr/>
            <p:nvPr/>
          </p:nvSpPr>
          <p:spPr>
            <a:xfrm flipH="false" flipV="false" rot="0">
              <a:off x="330489" y="645720"/>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sp>
          <p:nvSpPr>
            <p:cNvPr name="Freeform 12" id="12"/>
            <p:cNvSpPr/>
            <p:nvPr/>
          </p:nvSpPr>
          <p:spPr>
            <a:xfrm flipH="false" flipV="false" rot="0">
              <a:off x="995732" y="481961"/>
              <a:ext cx="724418" cy="724418"/>
            </a:xfrm>
            <a:custGeom>
              <a:avLst/>
              <a:gdLst/>
              <a:ahLst/>
              <a:cxnLst/>
              <a:rect r="r" b="b" t="t" l="l"/>
              <a:pathLst>
                <a:path h="724418" w="724418">
                  <a:moveTo>
                    <a:pt x="0" y="0"/>
                  </a:moveTo>
                  <a:lnTo>
                    <a:pt x="724419" y="0"/>
                  </a:lnTo>
                  <a:lnTo>
                    <a:pt x="724419" y="724418"/>
                  </a:lnTo>
                  <a:lnTo>
                    <a:pt x="0" y="724418"/>
                  </a:lnTo>
                  <a:lnTo>
                    <a:pt x="0" y="0"/>
                  </a:lnTo>
                  <a:close/>
                </a:path>
              </a:pathLst>
            </a:custGeom>
            <a:blipFill>
              <a:blip r:embed="rId5"/>
              <a:stretch>
                <a:fillRect l="0" t="0" r="0" b="0"/>
              </a:stretch>
            </a:blipFill>
          </p:spPr>
        </p:sp>
        <p:sp>
          <p:nvSpPr>
            <p:cNvPr name="Freeform 13" id="13"/>
            <p:cNvSpPr/>
            <p:nvPr/>
          </p:nvSpPr>
          <p:spPr>
            <a:xfrm flipH="false" flipV="false" rot="0">
              <a:off x="3296698" y="0"/>
              <a:ext cx="1670778" cy="1670778"/>
            </a:xfrm>
            <a:custGeom>
              <a:avLst/>
              <a:gdLst/>
              <a:ahLst/>
              <a:cxnLst/>
              <a:rect r="r" b="b" t="t" l="l"/>
              <a:pathLst>
                <a:path h="1670778" w="1670778">
                  <a:moveTo>
                    <a:pt x="0" y="0"/>
                  </a:moveTo>
                  <a:lnTo>
                    <a:pt x="1670778" y="0"/>
                  </a:lnTo>
                  <a:lnTo>
                    <a:pt x="1670778" y="1670778"/>
                  </a:lnTo>
                  <a:lnTo>
                    <a:pt x="0" y="1670778"/>
                  </a:lnTo>
                  <a:lnTo>
                    <a:pt x="0" y="0"/>
                  </a:lnTo>
                  <a:close/>
                </a:path>
              </a:pathLst>
            </a:custGeom>
            <a:blipFill>
              <a:blip r:embed="rId6"/>
              <a:stretch>
                <a:fillRect l="0" t="0" r="0" b="0"/>
              </a:stretch>
            </a:blipFill>
          </p:spPr>
        </p:sp>
        <p:sp>
          <p:nvSpPr>
            <p:cNvPr name="Freeform 14" id="14"/>
            <p:cNvSpPr/>
            <p:nvPr/>
          </p:nvSpPr>
          <p:spPr>
            <a:xfrm flipH="false" flipV="false" rot="0">
              <a:off x="1963555" y="393635"/>
              <a:ext cx="1318382" cy="901070"/>
            </a:xfrm>
            <a:custGeom>
              <a:avLst/>
              <a:gdLst/>
              <a:ahLst/>
              <a:cxnLst/>
              <a:rect r="r" b="b" t="t" l="l"/>
              <a:pathLst>
                <a:path h="901070" w="1318382">
                  <a:moveTo>
                    <a:pt x="0" y="0"/>
                  </a:moveTo>
                  <a:lnTo>
                    <a:pt x="1318382" y="0"/>
                  </a:lnTo>
                  <a:lnTo>
                    <a:pt x="1318382" y="901070"/>
                  </a:lnTo>
                  <a:lnTo>
                    <a:pt x="0" y="901070"/>
                  </a:lnTo>
                  <a:lnTo>
                    <a:pt x="0" y="0"/>
                  </a:lnTo>
                  <a:close/>
                </a:path>
              </a:pathLst>
            </a:custGeom>
            <a:blipFill>
              <a:blip r:embed="rId7"/>
              <a:stretch>
                <a:fillRect l="0" t="-853" r="0" b="-853"/>
              </a:stretch>
            </a:blipFill>
          </p:spPr>
        </p:sp>
        <p:sp>
          <p:nvSpPr>
            <p:cNvPr name="Freeform 15" id="15"/>
            <p:cNvSpPr/>
            <p:nvPr/>
          </p:nvSpPr>
          <p:spPr>
            <a:xfrm flipH="false" flipV="false" rot="0">
              <a:off x="6721546" y="654501"/>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grpSp>
      <p:grpSp>
        <p:nvGrpSpPr>
          <p:cNvPr name="Group 16" id="16"/>
          <p:cNvGrpSpPr/>
          <p:nvPr/>
        </p:nvGrpSpPr>
        <p:grpSpPr>
          <a:xfrm rot="0">
            <a:off x="232948" y="476448"/>
            <a:ext cx="4580007" cy="343962"/>
            <a:chOff x="0" y="0"/>
            <a:chExt cx="6106676" cy="458616"/>
          </a:xfrm>
        </p:grpSpPr>
        <p:grpSp>
          <p:nvGrpSpPr>
            <p:cNvPr name="Group 17" id="17"/>
            <p:cNvGrpSpPr/>
            <p:nvPr/>
          </p:nvGrpSpPr>
          <p:grpSpPr>
            <a:xfrm rot="0">
              <a:off x="0" y="0"/>
              <a:ext cx="484096" cy="458616"/>
              <a:chOff x="0" y="0"/>
              <a:chExt cx="492875" cy="466933"/>
            </a:xfrm>
          </p:grpSpPr>
          <p:sp>
            <p:nvSpPr>
              <p:cNvPr name="Freeform 18" id="18"/>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9" id="19"/>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387881" y="0"/>
              <a:ext cx="484096" cy="458616"/>
              <a:chOff x="0" y="0"/>
              <a:chExt cx="492875" cy="466933"/>
            </a:xfrm>
          </p:grpSpPr>
          <p:sp>
            <p:nvSpPr>
              <p:cNvPr name="Freeform 21" id="21"/>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2" id="22"/>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775762" y="0"/>
              <a:ext cx="484096" cy="458616"/>
              <a:chOff x="0" y="0"/>
              <a:chExt cx="492875" cy="466933"/>
            </a:xfrm>
          </p:grpSpPr>
          <p:sp>
            <p:nvSpPr>
              <p:cNvPr name="Freeform 24" id="24"/>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5" id="25"/>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sp>
          <p:nvSpPr>
            <p:cNvPr name="AutoShape 26" id="26"/>
            <p:cNvSpPr/>
            <p:nvPr/>
          </p:nvSpPr>
          <p:spPr>
            <a:xfrm>
              <a:off x="1320875" y="400088"/>
              <a:ext cx="4785801" cy="0"/>
            </a:xfrm>
            <a:prstGeom prst="line">
              <a:avLst/>
            </a:prstGeom>
            <a:ln cap="flat" w="12700">
              <a:solidFill>
                <a:srgbClr val="FFFFFF"/>
              </a:solidFill>
              <a:prstDash val="solid"/>
              <a:headEnd type="none" len="sm" w="sm"/>
              <a:tailEnd type="none" len="sm" w="sm"/>
            </a:ln>
          </p:spPr>
        </p:sp>
      </p:grpSp>
      <p:grpSp>
        <p:nvGrpSpPr>
          <p:cNvPr name="Group 27" id="27"/>
          <p:cNvGrpSpPr/>
          <p:nvPr/>
        </p:nvGrpSpPr>
        <p:grpSpPr>
          <a:xfrm rot="0">
            <a:off x="703732" y="3017960"/>
            <a:ext cx="16880536" cy="4597129"/>
            <a:chOff x="0" y="0"/>
            <a:chExt cx="5111067" cy="1391913"/>
          </a:xfrm>
        </p:grpSpPr>
        <p:sp>
          <p:nvSpPr>
            <p:cNvPr name="Freeform 28" id="28"/>
            <p:cNvSpPr/>
            <p:nvPr/>
          </p:nvSpPr>
          <p:spPr>
            <a:xfrm flipH="false" flipV="false" rot="0">
              <a:off x="0" y="0"/>
              <a:ext cx="5111067" cy="1391913"/>
            </a:xfrm>
            <a:custGeom>
              <a:avLst/>
              <a:gdLst/>
              <a:ahLst/>
              <a:cxnLst/>
              <a:rect r="r" b="b" t="t" l="l"/>
              <a:pathLst>
                <a:path h="1391913" w="5111067">
                  <a:moveTo>
                    <a:pt x="23390" y="0"/>
                  </a:moveTo>
                  <a:lnTo>
                    <a:pt x="5087677" y="0"/>
                  </a:lnTo>
                  <a:cubicBezTo>
                    <a:pt x="5100595" y="0"/>
                    <a:pt x="5111067" y="10472"/>
                    <a:pt x="5111067" y="23390"/>
                  </a:cubicBezTo>
                  <a:lnTo>
                    <a:pt x="5111067" y="1368523"/>
                  </a:lnTo>
                  <a:cubicBezTo>
                    <a:pt x="5111067" y="1374726"/>
                    <a:pt x="5108603" y="1380676"/>
                    <a:pt x="5104217" y="1385062"/>
                  </a:cubicBezTo>
                  <a:cubicBezTo>
                    <a:pt x="5099830" y="1389449"/>
                    <a:pt x="5093881" y="1391913"/>
                    <a:pt x="5087677" y="1391913"/>
                  </a:cubicBezTo>
                  <a:lnTo>
                    <a:pt x="23390" y="1391913"/>
                  </a:lnTo>
                  <a:cubicBezTo>
                    <a:pt x="17187" y="1391913"/>
                    <a:pt x="11237" y="1389449"/>
                    <a:pt x="6851" y="1385062"/>
                  </a:cubicBezTo>
                  <a:cubicBezTo>
                    <a:pt x="2464" y="1380676"/>
                    <a:pt x="0" y="1374726"/>
                    <a:pt x="0" y="1368523"/>
                  </a:cubicBezTo>
                  <a:lnTo>
                    <a:pt x="0" y="23390"/>
                  </a:lnTo>
                  <a:cubicBezTo>
                    <a:pt x="0" y="17187"/>
                    <a:pt x="2464" y="11237"/>
                    <a:pt x="6851" y="6851"/>
                  </a:cubicBezTo>
                  <a:cubicBezTo>
                    <a:pt x="11237" y="2464"/>
                    <a:pt x="17187" y="0"/>
                    <a:pt x="23390" y="0"/>
                  </a:cubicBezTo>
                  <a:close/>
                </a:path>
              </a:pathLst>
            </a:custGeom>
            <a:solidFill>
              <a:srgbClr val="202B3D"/>
            </a:solidFill>
            <a:ln w="28575" cap="rnd">
              <a:solidFill>
                <a:srgbClr val="FFF3E6"/>
              </a:solidFill>
              <a:prstDash val="solid"/>
              <a:round/>
            </a:ln>
          </p:spPr>
        </p:sp>
        <p:sp>
          <p:nvSpPr>
            <p:cNvPr name="TextBox 29" id="29"/>
            <p:cNvSpPr txBox="true"/>
            <p:nvPr/>
          </p:nvSpPr>
          <p:spPr>
            <a:xfrm>
              <a:off x="0" y="-38100"/>
              <a:ext cx="5111067" cy="1430013"/>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1169794" y="4318635"/>
            <a:ext cx="15948412" cy="824865"/>
          </a:xfrm>
          <a:prstGeom prst="rect">
            <a:avLst/>
          </a:prstGeom>
        </p:spPr>
        <p:txBody>
          <a:bodyPr anchor="t" rtlCol="false" tIns="0" lIns="0" bIns="0" rIns="0">
            <a:spAutoFit/>
          </a:bodyPr>
          <a:lstStyle/>
          <a:p>
            <a:pPr algn="just">
              <a:lnSpc>
                <a:spcPts val="3179"/>
              </a:lnSpc>
            </a:pPr>
            <a:r>
              <a:rPr lang="en-US" sz="2999" spc="299">
                <a:solidFill>
                  <a:srgbClr val="FFFFFF"/>
                </a:solidFill>
                <a:latin typeface="Arimo"/>
                <a:ea typeface="Arimo"/>
                <a:cs typeface="Arimo"/>
                <a:sym typeface="Arimo"/>
              </a:rPr>
              <a:t>3.1.5 Integrasi Blockchains dan Web 3</a:t>
            </a:r>
          </a:p>
          <a:p>
            <a:pPr algn="just">
              <a:lnSpc>
                <a:spcPts val="3179"/>
              </a:lnSpc>
            </a:pPr>
          </a:p>
        </p:txBody>
      </p:sp>
      <p:sp>
        <p:nvSpPr>
          <p:cNvPr name="TextBox 31" id="31"/>
          <p:cNvSpPr txBox="true"/>
          <p:nvPr/>
        </p:nvSpPr>
        <p:spPr>
          <a:xfrm rot="0">
            <a:off x="1826228" y="1489306"/>
            <a:ext cx="14635543" cy="755132"/>
          </a:xfrm>
          <a:prstGeom prst="rect">
            <a:avLst/>
          </a:prstGeom>
        </p:spPr>
        <p:txBody>
          <a:bodyPr anchor="t" rtlCol="false" tIns="0" lIns="0" bIns="0" rIns="0">
            <a:spAutoFit/>
          </a:bodyPr>
          <a:lstStyle/>
          <a:p>
            <a:pPr algn="ctr">
              <a:lnSpc>
                <a:spcPts val="5836"/>
              </a:lnSpc>
            </a:pPr>
            <a:r>
              <a:rPr lang="en-US" sz="5506" spc="550">
                <a:solidFill>
                  <a:srgbClr val="FFFFFF"/>
                </a:solidFill>
                <a:latin typeface="League Spartan"/>
                <a:ea typeface="League Spartan"/>
                <a:cs typeface="League Spartan"/>
                <a:sym typeface="League Spartan"/>
              </a:rPr>
              <a:t>HASIL PERCOBAAN</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5099" y="-236611"/>
            <a:ext cx="18613099" cy="11131763"/>
          </a:xfrm>
          <a:custGeom>
            <a:avLst/>
            <a:gdLst/>
            <a:ahLst/>
            <a:cxnLst/>
            <a:rect r="r" b="b" t="t" l="l"/>
            <a:pathLst>
              <a:path h="11131763" w="18613099">
                <a:moveTo>
                  <a:pt x="0" y="0"/>
                </a:moveTo>
                <a:lnTo>
                  <a:pt x="18613099" y="0"/>
                </a:lnTo>
                <a:lnTo>
                  <a:pt x="18613099" y="11131764"/>
                </a:lnTo>
                <a:lnTo>
                  <a:pt x="0" y="11131764"/>
                </a:lnTo>
                <a:lnTo>
                  <a:pt x="0" y="0"/>
                </a:lnTo>
                <a:close/>
              </a:path>
            </a:pathLst>
          </a:custGeom>
          <a:blipFill>
            <a:blip r:embed="rId2"/>
            <a:stretch>
              <a:fillRect l="0" t="-2571" r="0" b="-8829"/>
            </a:stretch>
          </a:blipFill>
        </p:spPr>
      </p:sp>
      <p:grpSp>
        <p:nvGrpSpPr>
          <p:cNvPr name="Group 3" id="3"/>
          <p:cNvGrpSpPr/>
          <p:nvPr/>
        </p:nvGrpSpPr>
        <p:grpSpPr>
          <a:xfrm rot="0">
            <a:off x="0" y="0"/>
            <a:ext cx="22243741" cy="10633050"/>
            <a:chOff x="0" y="0"/>
            <a:chExt cx="5858434" cy="2800474"/>
          </a:xfrm>
        </p:grpSpPr>
        <p:sp>
          <p:nvSpPr>
            <p:cNvPr name="Freeform 4" id="4"/>
            <p:cNvSpPr/>
            <p:nvPr/>
          </p:nvSpPr>
          <p:spPr>
            <a:xfrm flipH="false" flipV="false" rot="0">
              <a:off x="0" y="0"/>
              <a:ext cx="5858434" cy="2800474"/>
            </a:xfrm>
            <a:custGeom>
              <a:avLst/>
              <a:gdLst/>
              <a:ahLst/>
              <a:cxnLst/>
              <a:rect r="r" b="b" t="t" l="l"/>
              <a:pathLst>
                <a:path h="2800474" w="5858434">
                  <a:moveTo>
                    <a:pt x="0" y="0"/>
                  </a:moveTo>
                  <a:lnTo>
                    <a:pt x="5858434" y="0"/>
                  </a:lnTo>
                  <a:lnTo>
                    <a:pt x="5858434" y="2800474"/>
                  </a:lnTo>
                  <a:lnTo>
                    <a:pt x="0" y="2800474"/>
                  </a:lnTo>
                  <a:close/>
                </a:path>
              </a:pathLst>
            </a:custGeom>
            <a:solidFill>
              <a:srgbClr val="021531">
                <a:alpha val="88627"/>
              </a:srgbClr>
            </a:solidFill>
          </p:spPr>
        </p:sp>
        <p:sp>
          <p:nvSpPr>
            <p:cNvPr name="TextBox 5" id="5"/>
            <p:cNvSpPr txBox="true"/>
            <p:nvPr/>
          </p:nvSpPr>
          <p:spPr>
            <a:xfrm>
              <a:off x="0" y="-38100"/>
              <a:ext cx="5858434" cy="283857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595999" y="193868"/>
            <a:ext cx="5586588" cy="1253084"/>
            <a:chOff x="0" y="0"/>
            <a:chExt cx="7448784" cy="1670778"/>
          </a:xfrm>
        </p:grpSpPr>
        <p:grpSp>
          <p:nvGrpSpPr>
            <p:cNvPr name="Group 7" id="7"/>
            <p:cNvGrpSpPr/>
            <p:nvPr/>
          </p:nvGrpSpPr>
          <p:grpSpPr>
            <a:xfrm rot="0">
              <a:off x="0" y="309847"/>
              <a:ext cx="7448784" cy="1068646"/>
              <a:chOff x="0" y="0"/>
              <a:chExt cx="1454225" cy="208632"/>
            </a:xfrm>
          </p:grpSpPr>
          <p:sp>
            <p:nvSpPr>
              <p:cNvPr name="Freeform 8" id="8"/>
              <p:cNvSpPr/>
              <p:nvPr/>
            </p:nvSpPr>
            <p:spPr>
              <a:xfrm flipH="false" flipV="false" rot="0">
                <a:off x="0" y="0"/>
                <a:ext cx="1454225" cy="208631"/>
              </a:xfrm>
              <a:custGeom>
                <a:avLst/>
                <a:gdLst/>
                <a:ahLst/>
                <a:cxnLst/>
                <a:rect r="r" b="b" t="t" l="l"/>
                <a:pathLst>
                  <a:path h="208631" w="1454225">
                    <a:moveTo>
                      <a:pt x="104316" y="0"/>
                    </a:moveTo>
                    <a:lnTo>
                      <a:pt x="1349909" y="0"/>
                    </a:lnTo>
                    <a:cubicBezTo>
                      <a:pt x="1407521" y="0"/>
                      <a:pt x="1454225" y="46704"/>
                      <a:pt x="1454225" y="104316"/>
                    </a:cubicBezTo>
                    <a:lnTo>
                      <a:pt x="1454225" y="104316"/>
                    </a:lnTo>
                    <a:cubicBezTo>
                      <a:pt x="1454225" y="161928"/>
                      <a:pt x="1407521" y="208631"/>
                      <a:pt x="1349909" y="208631"/>
                    </a:cubicBezTo>
                    <a:lnTo>
                      <a:pt x="104316" y="208631"/>
                    </a:lnTo>
                    <a:cubicBezTo>
                      <a:pt x="46704" y="208631"/>
                      <a:pt x="0" y="161928"/>
                      <a:pt x="0" y="104316"/>
                    </a:cubicBezTo>
                    <a:lnTo>
                      <a:pt x="0" y="104316"/>
                    </a:lnTo>
                    <a:cubicBezTo>
                      <a:pt x="0" y="46704"/>
                      <a:pt x="46704" y="0"/>
                      <a:pt x="104316" y="0"/>
                    </a:cubicBezTo>
                    <a:close/>
                  </a:path>
                </a:pathLst>
              </a:custGeom>
              <a:solidFill>
                <a:srgbClr val="FFFFFF"/>
              </a:solidFill>
              <a:ln w="47625" cap="rnd">
                <a:solidFill>
                  <a:srgbClr val="A8B9C0"/>
                </a:solidFill>
                <a:prstDash val="solid"/>
                <a:round/>
              </a:ln>
            </p:spPr>
          </p:sp>
          <p:sp>
            <p:nvSpPr>
              <p:cNvPr name="TextBox 9" id="9"/>
              <p:cNvSpPr txBox="true"/>
              <p:nvPr/>
            </p:nvSpPr>
            <p:spPr>
              <a:xfrm>
                <a:off x="0" y="-38100"/>
                <a:ext cx="1454225" cy="246732"/>
              </a:xfrm>
              <a:prstGeom prst="rect">
                <a:avLst/>
              </a:prstGeom>
            </p:spPr>
            <p:txBody>
              <a:bodyPr anchor="ctr" rtlCol="false" tIns="45304" lIns="45304" bIns="45304" rIns="45304"/>
              <a:lstStyle/>
              <a:p>
                <a:pPr algn="ctr">
                  <a:lnSpc>
                    <a:spcPts val="2660"/>
                  </a:lnSpc>
                </a:pPr>
              </a:p>
            </p:txBody>
          </p:sp>
        </p:grpSp>
        <p:sp>
          <p:nvSpPr>
            <p:cNvPr name="Freeform 10" id="10"/>
            <p:cNvSpPr/>
            <p:nvPr/>
          </p:nvSpPr>
          <p:spPr>
            <a:xfrm flipH="false" flipV="false" rot="0">
              <a:off x="5122868" y="481961"/>
              <a:ext cx="1360410" cy="724418"/>
            </a:xfrm>
            <a:custGeom>
              <a:avLst/>
              <a:gdLst/>
              <a:ahLst/>
              <a:cxnLst/>
              <a:rect r="r" b="b" t="t" l="l"/>
              <a:pathLst>
                <a:path h="724418" w="1360410">
                  <a:moveTo>
                    <a:pt x="0" y="0"/>
                  </a:moveTo>
                  <a:lnTo>
                    <a:pt x="1360410" y="0"/>
                  </a:lnTo>
                  <a:lnTo>
                    <a:pt x="1360410" y="724418"/>
                  </a:lnTo>
                  <a:lnTo>
                    <a:pt x="0" y="724418"/>
                  </a:lnTo>
                  <a:lnTo>
                    <a:pt x="0" y="0"/>
                  </a:lnTo>
                  <a:close/>
                </a:path>
              </a:pathLst>
            </a:custGeom>
            <a:blipFill>
              <a:blip r:embed="rId3"/>
              <a:stretch>
                <a:fillRect l="0" t="0" r="0" b="0"/>
              </a:stretch>
            </a:blipFill>
          </p:spPr>
        </p:sp>
        <p:sp>
          <p:nvSpPr>
            <p:cNvPr name="Freeform 11" id="11"/>
            <p:cNvSpPr/>
            <p:nvPr/>
          </p:nvSpPr>
          <p:spPr>
            <a:xfrm flipH="false" flipV="false" rot="0">
              <a:off x="330489" y="645720"/>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sp>
          <p:nvSpPr>
            <p:cNvPr name="Freeform 12" id="12"/>
            <p:cNvSpPr/>
            <p:nvPr/>
          </p:nvSpPr>
          <p:spPr>
            <a:xfrm flipH="false" flipV="false" rot="0">
              <a:off x="995732" y="481961"/>
              <a:ext cx="724418" cy="724418"/>
            </a:xfrm>
            <a:custGeom>
              <a:avLst/>
              <a:gdLst/>
              <a:ahLst/>
              <a:cxnLst/>
              <a:rect r="r" b="b" t="t" l="l"/>
              <a:pathLst>
                <a:path h="724418" w="724418">
                  <a:moveTo>
                    <a:pt x="0" y="0"/>
                  </a:moveTo>
                  <a:lnTo>
                    <a:pt x="724419" y="0"/>
                  </a:lnTo>
                  <a:lnTo>
                    <a:pt x="724419" y="724418"/>
                  </a:lnTo>
                  <a:lnTo>
                    <a:pt x="0" y="724418"/>
                  </a:lnTo>
                  <a:lnTo>
                    <a:pt x="0" y="0"/>
                  </a:lnTo>
                  <a:close/>
                </a:path>
              </a:pathLst>
            </a:custGeom>
            <a:blipFill>
              <a:blip r:embed="rId5"/>
              <a:stretch>
                <a:fillRect l="0" t="0" r="0" b="0"/>
              </a:stretch>
            </a:blipFill>
          </p:spPr>
        </p:sp>
        <p:sp>
          <p:nvSpPr>
            <p:cNvPr name="Freeform 13" id="13"/>
            <p:cNvSpPr/>
            <p:nvPr/>
          </p:nvSpPr>
          <p:spPr>
            <a:xfrm flipH="false" flipV="false" rot="0">
              <a:off x="3296698" y="0"/>
              <a:ext cx="1670778" cy="1670778"/>
            </a:xfrm>
            <a:custGeom>
              <a:avLst/>
              <a:gdLst/>
              <a:ahLst/>
              <a:cxnLst/>
              <a:rect r="r" b="b" t="t" l="l"/>
              <a:pathLst>
                <a:path h="1670778" w="1670778">
                  <a:moveTo>
                    <a:pt x="0" y="0"/>
                  </a:moveTo>
                  <a:lnTo>
                    <a:pt x="1670778" y="0"/>
                  </a:lnTo>
                  <a:lnTo>
                    <a:pt x="1670778" y="1670778"/>
                  </a:lnTo>
                  <a:lnTo>
                    <a:pt x="0" y="1670778"/>
                  </a:lnTo>
                  <a:lnTo>
                    <a:pt x="0" y="0"/>
                  </a:lnTo>
                  <a:close/>
                </a:path>
              </a:pathLst>
            </a:custGeom>
            <a:blipFill>
              <a:blip r:embed="rId6"/>
              <a:stretch>
                <a:fillRect l="0" t="0" r="0" b="0"/>
              </a:stretch>
            </a:blipFill>
          </p:spPr>
        </p:sp>
        <p:sp>
          <p:nvSpPr>
            <p:cNvPr name="Freeform 14" id="14"/>
            <p:cNvSpPr/>
            <p:nvPr/>
          </p:nvSpPr>
          <p:spPr>
            <a:xfrm flipH="false" flipV="false" rot="0">
              <a:off x="1963555" y="393635"/>
              <a:ext cx="1318382" cy="901070"/>
            </a:xfrm>
            <a:custGeom>
              <a:avLst/>
              <a:gdLst/>
              <a:ahLst/>
              <a:cxnLst/>
              <a:rect r="r" b="b" t="t" l="l"/>
              <a:pathLst>
                <a:path h="901070" w="1318382">
                  <a:moveTo>
                    <a:pt x="0" y="0"/>
                  </a:moveTo>
                  <a:lnTo>
                    <a:pt x="1318382" y="0"/>
                  </a:lnTo>
                  <a:lnTo>
                    <a:pt x="1318382" y="901070"/>
                  </a:lnTo>
                  <a:lnTo>
                    <a:pt x="0" y="901070"/>
                  </a:lnTo>
                  <a:lnTo>
                    <a:pt x="0" y="0"/>
                  </a:lnTo>
                  <a:close/>
                </a:path>
              </a:pathLst>
            </a:custGeom>
            <a:blipFill>
              <a:blip r:embed="rId7"/>
              <a:stretch>
                <a:fillRect l="0" t="-853" r="0" b="-853"/>
              </a:stretch>
            </a:blipFill>
          </p:spPr>
        </p:sp>
        <p:sp>
          <p:nvSpPr>
            <p:cNvPr name="Freeform 15" id="15"/>
            <p:cNvSpPr/>
            <p:nvPr/>
          </p:nvSpPr>
          <p:spPr>
            <a:xfrm flipH="false" flipV="false" rot="0">
              <a:off x="6721546" y="654501"/>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grpSp>
      <p:grpSp>
        <p:nvGrpSpPr>
          <p:cNvPr name="Group 16" id="16"/>
          <p:cNvGrpSpPr/>
          <p:nvPr/>
        </p:nvGrpSpPr>
        <p:grpSpPr>
          <a:xfrm rot="0">
            <a:off x="232948" y="476448"/>
            <a:ext cx="4580007" cy="343962"/>
            <a:chOff x="0" y="0"/>
            <a:chExt cx="6106676" cy="458616"/>
          </a:xfrm>
        </p:grpSpPr>
        <p:grpSp>
          <p:nvGrpSpPr>
            <p:cNvPr name="Group 17" id="17"/>
            <p:cNvGrpSpPr/>
            <p:nvPr/>
          </p:nvGrpSpPr>
          <p:grpSpPr>
            <a:xfrm rot="0">
              <a:off x="0" y="0"/>
              <a:ext cx="484096" cy="458616"/>
              <a:chOff x="0" y="0"/>
              <a:chExt cx="492875" cy="466933"/>
            </a:xfrm>
          </p:grpSpPr>
          <p:sp>
            <p:nvSpPr>
              <p:cNvPr name="Freeform 18" id="18"/>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9" id="19"/>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387881" y="0"/>
              <a:ext cx="484096" cy="458616"/>
              <a:chOff x="0" y="0"/>
              <a:chExt cx="492875" cy="466933"/>
            </a:xfrm>
          </p:grpSpPr>
          <p:sp>
            <p:nvSpPr>
              <p:cNvPr name="Freeform 21" id="21"/>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2" id="22"/>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775762" y="0"/>
              <a:ext cx="484096" cy="458616"/>
              <a:chOff x="0" y="0"/>
              <a:chExt cx="492875" cy="466933"/>
            </a:xfrm>
          </p:grpSpPr>
          <p:sp>
            <p:nvSpPr>
              <p:cNvPr name="Freeform 24" id="24"/>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5" id="25"/>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sp>
          <p:nvSpPr>
            <p:cNvPr name="AutoShape 26" id="26"/>
            <p:cNvSpPr/>
            <p:nvPr/>
          </p:nvSpPr>
          <p:spPr>
            <a:xfrm>
              <a:off x="1320875" y="400088"/>
              <a:ext cx="4785801" cy="0"/>
            </a:xfrm>
            <a:prstGeom prst="line">
              <a:avLst/>
            </a:prstGeom>
            <a:ln cap="flat" w="12700">
              <a:solidFill>
                <a:srgbClr val="FFFFFF"/>
              </a:solidFill>
              <a:prstDash val="solid"/>
              <a:headEnd type="none" len="sm" w="sm"/>
              <a:tailEnd type="none" len="sm" w="sm"/>
            </a:ln>
          </p:spPr>
        </p:sp>
      </p:grpSp>
      <p:grpSp>
        <p:nvGrpSpPr>
          <p:cNvPr name="Group 27" id="27"/>
          <p:cNvGrpSpPr/>
          <p:nvPr/>
        </p:nvGrpSpPr>
        <p:grpSpPr>
          <a:xfrm rot="0">
            <a:off x="676510" y="2296318"/>
            <a:ext cx="16880536" cy="7624241"/>
            <a:chOff x="0" y="0"/>
            <a:chExt cx="5111067" cy="2308458"/>
          </a:xfrm>
        </p:grpSpPr>
        <p:sp>
          <p:nvSpPr>
            <p:cNvPr name="Freeform 28" id="28"/>
            <p:cNvSpPr/>
            <p:nvPr/>
          </p:nvSpPr>
          <p:spPr>
            <a:xfrm flipH="false" flipV="false" rot="0">
              <a:off x="0" y="0"/>
              <a:ext cx="5111067" cy="2308458"/>
            </a:xfrm>
            <a:custGeom>
              <a:avLst/>
              <a:gdLst/>
              <a:ahLst/>
              <a:cxnLst/>
              <a:rect r="r" b="b" t="t" l="l"/>
              <a:pathLst>
                <a:path h="2308458" w="5111067">
                  <a:moveTo>
                    <a:pt x="23390" y="0"/>
                  </a:moveTo>
                  <a:lnTo>
                    <a:pt x="5087677" y="0"/>
                  </a:lnTo>
                  <a:cubicBezTo>
                    <a:pt x="5100595" y="0"/>
                    <a:pt x="5111067" y="10472"/>
                    <a:pt x="5111067" y="23390"/>
                  </a:cubicBezTo>
                  <a:lnTo>
                    <a:pt x="5111067" y="2285068"/>
                  </a:lnTo>
                  <a:cubicBezTo>
                    <a:pt x="5111067" y="2291271"/>
                    <a:pt x="5108603" y="2297221"/>
                    <a:pt x="5104217" y="2301607"/>
                  </a:cubicBezTo>
                  <a:cubicBezTo>
                    <a:pt x="5099830" y="2305994"/>
                    <a:pt x="5093881" y="2308458"/>
                    <a:pt x="5087677" y="2308458"/>
                  </a:cubicBezTo>
                  <a:lnTo>
                    <a:pt x="23390" y="2308458"/>
                  </a:lnTo>
                  <a:cubicBezTo>
                    <a:pt x="17187" y="2308458"/>
                    <a:pt x="11237" y="2305994"/>
                    <a:pt x="6851" y="2301607"/>
                  </a:cubicBezTo>
                  <a:cubicBezTo>
                    <a:pt x="2464" y="2297221"/>
                    <a:pt x="0" y="2291271"/>
                    <a:pt x="0" y="2285068"/>
                  </a:cubicBezTo>
                  <a:lnTo>
                    <a:pt x="0" y="23390"/>
                  </a:lnTo>
                  <a:cubicBezTo>
                    <a:pt x="0" y="17187"/>
                    <a:pt x="2464" y="11237"/>
                    <a:pt x="6851" y="6851"/>
                  </a:cubicBezTo>
                  <a:cubicBezTo>
                    <a:pt x="11237" y="2464"/>
                    <a:pt x="17187" y="0"/>
                    <a:pt x="23390" y="0"/>
                  </a:cubicBezTo>
                  <a:close/>
                </a:path>
              </a:pathLst>
            </a:custGeom>
            <a:solidFill>
              <a:srgbClr val="202B3D"/>
            </a:solidFill>
            <a:ln w="28575" cap="rnd">
              <a:solidFill>
                <a:srgbClr val="FFF3E6"/>
              </a:solidFill>
              <a:prstDash val="solid"/>
              <a:round/>
            </a:ln>
          </p:spPr>
        </p:sp>
        <p:sp>
          <p:nvSpPr>
            <p:cNvPr name="TextBox 29" id="29"/>
            <p:cNvSpPr txBox="true"/>
            <p:nvPr/>
          </p:nvSpPr>
          <p:spPr>
            <a:xfrm>
              <a:off x="0" y="-38100"/>
              <a:ext cx="5111067" cy="2346558"/>
            </a:xfrm>
            <a:prstGeom prst="rect">
              <a:avLst/>
            </a:prstGeom>
          </p:spPr>
          <p:txBody>
            <a:bodyPr anchor="ctr" rtlCol="false" tIns="50800" lIns="50800" bIns="50800" rIns="50800"/>
            <a:lstStyle/>
            <a:p>
              <a:pPr algn="ctr">
                <a:lnSpc>
                  <a:spcPts val="2659"/>
                </a:lnSpc>
              </a:pPr>
            </a:p>
          </p:txBody>
        </p:sp>
      </p:grpSp>
      <p:sp>
        <p:nvSpPr>
          <p:cNvPr name="Freeform 30" id="30"/>
          <p:cNvSpPr/>
          <p:nvPr/>
        </p:nvSpPr>
        <p:spPr>
          <a:xfrm flipH="false" flipV="false" rot="0">
            <a:off x="1381905" y="3901529"/>
            <a:ext cx="8793575" cy="4413819"/>
          </a:xfrm>
          <a:custGeom>
            <a:avLst/>
            <a:gdLst/>
            <a:ahLst/>
            <a:cxnLst/>
            <a:rect r="r" b="b" t="t" l="l"/>
            <a:pathLst>
              <a:path h="4413819" w="8793575">
                <a:moveTo>
                  <a:pt x="0" y="0"/>
                </a:moveTo>
                <a:lnTo>
                  <a:pt x="8793574" y="0"/>
                </a:lnTo>
                <a:lnTo>
                  <a:pt x="8793574" y="4413819"/>
                </a:lnTo>
                <a:lnTo>
                  <a:pt x="0" y="4413819"/>
                </a:lnTo>
                <a:lnTo>
                  <a:pt x="0" y="0"/>
                </a:lnTo>
                <a:close/>
              </a:path>
            </a:pathLst>
          </a:custGeom>
          <a:blipFill>
            <a:blip r:embed="rId8"/>
            <a:stretch>
              <a:fillRect l="-3514" t="-16004" r="0" b="0"/>
            </a:stretch>
          </a:blipFill>
        </p:spPr>
      </p:sp>
      <p:sp>
        <p:nvSpPr>
          <p:cNvPr name="Freeform 31" id="31"/>
          <p:cNvSpPr/>
          <p:nvPr/>
        </p:nvSpPr>
        <p:spPr>
          <a:xfrm flipH="false" flipV="false" rot="0">
            <a:off x="10589978" y="3393541"/>
            <a:ext cx="6290168" cy="5429796"/>
          </a:xfrm>
          <a:custGeom>
            <a:avLst/>
            <a:gdLst/>
            <a:ahLst/>
            <a:cxnLst/>
            <a:rect r="r" b="b" t="t" l="l"/>
            <a:pathLst>
              <a:path h="5429796" w="6290168">
                <a:moveTo>
                  <a:pt x="0" y="0"/>
                </a:moveTo>
                <a:lnTo>
                  <a:pt x="6290167" y="0"/>
                </a:lnTo>
                <a:lnTo>
                  <a:pt x="6290167" y="5429795"/>
                </a:lnTo>
                <a:lnTo>
                  <a:pt x="0" y="5429795"/>
                </a:lnTo>
                <a:lnTo>
                  <a:pt x="0" y="0"/>
                </a:lnTo>
                <a:close/>
              </a:path>
            </a:pathLst>
          </a:custGeom>
          <a:blipFill>
            <a:blip r:embed="rId9"/>
            <a:stretch>
              <a:fillRect l="-42464" t="-17075" r="-37200" b="0"/>
            </a:stretch>
          </a:blipFill>
        </p:spPr>
      </p:sp>
      <p:sp>
        <p:nvSpPr>
          <p:cNvPr name="TextBox 32" id="32"/>
          <p:cNvSpPr txBox="true"/>
          <p:nvPr/>
        </p:nvSpPr>
        <p:spPr>
          <a:xfrm rot="0">
            <a:off x="866150" y="1454699"/>
            <a:ext cx="16230600" cy="521207"/>
          </a:xfrm>
          <a:prstGeom prst="rect">
            <a:avLst/>
          </a:prstGeom>
        </p:spPr>
        <p:txBody>
          <a:bodyPr anchor="t" rtlCol="false" tIns="0" lIns="0" bIns="0" rIns="0">
            <a:spAutoFit/>
          </a:bodyPr>
          <a:lstStyle/>
          <a:p>
            <a:pPr algn="ctr">
              <a:lnSpc>
                <a:spcPts val="3815"/>
              </a:lnSpc>
            </a:pPr>
            <a:r>
              <a:rPr lang="en-US" b="true" sz="3599" spc="359">
                <a:solidFill>
                  <a:srgbClr val="FFFFFF"/>
                </a:solidFill>
                <a:latin typeface="Arimo Bold"/>
                <a:ea typeface="Arimo Bold"/>
                <a:cs typeface="Arimo Bold"/>
                <a:sym typeface="Arimo Bold"/>
              </a:rPr>
              <a:t>VISUALISASI BLOCKCHAIN</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5099" y="-236611"/>
            <a:ext cx="18613099" cy="11131763"/>
          </a:xfrm>
          <a:custGeom>
            <a:avLst/>
            <a:gdLst/>
            <a:ahLst/>
            <a:cxnLst/>
            <a:rect r="r" b="b" t="t" l="l"/>
            <a:pathLst>
              <a:path h="11131763" w="18613099">
                <a:moveTo>
                  <a:pt x="0" y="0"/>
                </a:moveTo>
                <a:lnTo>
                  <a:pt x="18613099" y="0"/>
                </a:lnTo>
                <a:lnTo>
                  <a:pt x="18613099" y="11131764"/>
                </a:lnTo>
                <a:lnTo>
                  <a:pt x="0" y="11131764"/>
                </a:lnTo>
                <a:lnTo>
                  <a:pt x="0" y="0"/>
                </a:lnTo>
                <a:close/>
              </a:path>
            </a:pathLst>
          </a:custGeom>
          <a:blipFill>
            <a:blip r:embed="rId2"/>
            <a:stretch>
              <a:fillRect l="0" t="-2571" r="0" b="-8829"/>
            </a:stretch>
          </a:blipFill>
        </p:spPr>
      </p:sp>
      <p:grpSp>
        <p:nvGrpSpPr>
          <p:cNvPr name="Group 3" id="3"/>
          <p:cNvGrpSpPr/>
          <p:nvPr/>
        </p:nvGrpSpPr>
        <p:grpSpPr>
          <a:xfrm rot="0">
            <a:off x="0" y="0"/>
            <a:ext cx="22243741" cy="10633050"/>
            <a:chOff x="0" y="0"/>
            <a:chExt cx="5858434" cy="2800474"/>
          </a:xfrm>
        </p:grpSpPr>
        <p:sp>
          <p:nvSpPr>
            <p:cNvPr name="Freeform 4" id="4"/>
            <p:cNvSpPr/>
            <p:nvPr/>
          </p:nvSpPr>
          <p:spPr>
            <a:xfrm flipH="false" flipV="false" rot="0">
              <a:off x="0" y="0"/>
              <a:ext cx="5858434" cy="2800474"/>
            </a:xfrm>
            <a:custGeom>
              <a:avLst/>
              <a:gdLst/>
              <a:ahLst/>
              <a:cxnLst/>
              <a:rect r="r" b="b" t="t" l="l"/>
              <a:pathLst>
                <a:path h="2800474" w="5858434">
                  <a:moveTo>
                    <a:pt x="0" y="0"/>
                  </a:moveTo>
                  <a:lnTo>
                    <a:pt x="5858434" y="0"/>
                  </a:lnTo>
                  <a:lnTo>
                    <a:pt x="5858434" y="2800474"/>
                  </a:lnTo>
                  <a:lnTo>
                    <a:pt x="0" y="2800474"/>
                  </a:lnTo>
                  <a:close/>
                </a:path>
              </a:pathLst>
            </a:custGeom>
            <a:solidFill>
              <a:srgbClr val="021531">
                <a:alpha val="88627"/>
              </a:srgbClr>
            </a:solidFill>
          </p:spPr>
        </p:sp>
        <p:sp>
          <p:nvSpPr>
            <p:cNvPr name="TextBox 5" id="5"/>
            <p:cNvSpPr txBox="true"/>
            <p:nvPr/>
          </p:nvSpPr>
          <p:spPr>
            <a:xfrm>
              <a:off x="0" y="-38100"/>
              <a:ext cx="5858434" cy="283857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595999" y="193868"/>
            <a:ext cx="5586588" cy="1253084"/>
            <a:chOff x="0" y="0"/>
            <a:chExt cx="7448784" cy="1670778"/>
          </a:xfrm>
        </p:grpSpPr>
        <p:grpSp>
          <p:nvGrpSpPr>
            <p:cNvPr name="Group 7" id="7"/>
            <p:cNvGrpSpPr/>
            <p:nvPr/>
          </p:nvGrpSpPr>
          <p:grpSpPr>
            <a:xfrm rot="0">
              <a:off x="0" y="309847"/>
              <a:ext cx="7448784" cy="1068646"/>
              <a:chOff x="0" y="0"/>
              <a:chExt cx="1454225" cy="208632"/>
            </a:xfrm>
          </p:grpSpPr>
          <p:sp>
            <p:nvSpPr>
              <p:cNvPr name="Freeform 8" id="8"/>
              <p:cNvSpPr/>
              <p:nvPr/>
            </p:nvSpPr>
            <p:spPr>
              <a:xfrm flipH="false" flipV="false" rot="0">
                <a:off x="0" y="0"/>
                <a:ext cx="1454225" cy="208631"/>
              </a:xfrm>
              <a:custGeom>
                <a:avLst/>
                <a:gdLst/>
                <a:ahLst/>
                <a:cxnLst/>
                <a:rect r="r" b="b" t="t" l="l"/>
                <a:pathLst>
                  <a:path h="208631" w="1454225">
                    <a:moveTo>
                      <a:pt x="104316" y="0"/>
                    </a:moveTo>
                    <a:lnTo>
                      <a:pt x="1349909" y="0"/>
                    </a:lnTo>
                    <a:cubicBezTo>
                      <a:pt x="1407521" y="0"/>
                      <a:pt x="1454225" y="46704"/>
                      <a:pt x="1454225" y="104316"/>
                    </a:cubicBezTo>
                    <a:lnTo>
                      <a:pt x="1454225" y="104316"/>
                    </a:lnTo>
                    <a:cubicBezTo>
                      <a:pt x="1454225" y="161928"/>
                      <a:pt x="1407521" y="208631"/>
                      <a:pt x="1349909" y="208631"/>
                    </a:cubicBezTo>
                    <a:lnTo>
                      <a:pt x="104316" y="208631"/>
                    </a:lnTo>
                    <a:cubicBezTo>
                      <a:pt x="46704" y="208631"/>
                      <a:pt x="0" y="161928"/>
                      <a:pt x="0" y="104316"/>
                    </a:cubicBezTo>
                    <a:lnTo>
                      <a:pt x="0" y="104316"/>
                    </a:lnTo>
                    <a:cubicBezTo>
                      <a:pt x="0" y="46704"/>
                      <a:pt x="46704" y="0"/>
                      <a:pt x="104316" y="0"/>
                    </a:cubicBezTo>
                    <a:close/>
                  </a:path>
                </a:pathLst>
              </a:custGeom>
              <a:solidFill>
                <a:srgbClr val="FFFFFF"/>
              </a:solidFill>
              <a:ln w="47625" cap="rnd">
                <a:solidFill>
                  <a:srgbClr val="A8B9C0"/>
                </a:solidFill>
                <a:prstDash val="solid"/>
                <a:round/>
              </a:ln>
            </p:spPr>
          </p:sp>
          <p:sp>
            <p:nvSpPr>
              <p:cNvPr name="TextBox 9" id="9"/>
              <p:cNvSpPr txBox="true"/>
              <p:nvPr/>
            </p:nvSpPr>
            <p:spPr>
              <a:xfrm>
                <a:off x="0" y="-38100"/>
                <a:ext cx="1454225" cy="246732"/>
              </a:xfrm>
              <a:prstGeom prst="rect">
                <a:avLst/>
              </a:prstGeom>
            </p:spPr>
            <p:txBody>
              <a:bodyPr anchor="ctr" rtlCol="false" tIns="45304" lIns="45304" bIns="45304" rIns="45304"/>
              <a:lstStyle/>
              <a:p>
                <a:pPr algn="ctr">
                  <a:lnSpc>
                    <a:spcPts val="2660"/>
                  </a:lnSpc>
                </a:pPr>
              </a:p>
            </p:txBody>
          </p:sp>
        </p:grpSp>
        <p:sp>
          <p:nvSpPr>
            <p:cNvPr name="Freeform 10" id="10"/>
            <p:cNvSpPr/>
            <p:nvPr/>
          </p:nvSpPr>
          <p:spPr>
            <a:xfrm flipH="false" flipV="false" rot="0">
              <a:off x="5122868" y="481961"/>
              <a:ext cx="1360410" cy="724418"/>
            </a:xfrm>
            <a:custGeom>
              <a:avLst/>
              <a:gdLst/>
              <a:ahLst/>
              <a:cxnLst/>
              <a:rect r="r" b="b" t="t" l="l"/>
              <a:pathLst>
                <a:path h="724418" w="1360410">
                  <a:moveTo>
                    <a:pt x="0" y="0"/>
                  </a:moveTo>
                  <a:lnTo>
                    <a:pt x="1360410" y="0"/>
                  </a:lnTo>
                  <a:lnTo>
                    <a:pt x="1360410" y="724418"/>
                  </a:lnTo>
                  <a:lnTo>
                    <a:pt x="0" y="724418"/>
                  </a:lnTo>
                  <a:lnTo>
                    <a:pt x="0" y="0"/>
                  </a:lnTo>
                  <a:close/>
                </a:path>
              </a:pathLst>
            </a:custGeom>
            <a:blipFill>
              <a:blip r:embed="rId3"/>
              <a:stretch>
                <a:fillRect l="0" t="0" r="0" b="0"/>
              </a:stretch>
            </a:blipFill>
          </p:spPr>
        </p:sp>
        <p:sp>
          <p:nvSpPr>
            <p:cNvPr name="Freeform 11" id="11"/>
            <p:cNvSpPr/>
            <p:nvPr/>
          </p:nvSpPr>
          <p:spPr>
            <a:xfrm flipH="false" flipV="false" rot="0">
              <a:off x="330489" y="645720"/>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sp>
          <p:nvSpPr>
            <p:cNvPr name="Freeform 12" id="12"/>
            <p:cNvSpPr/>
            <p:nvPr/>
          </p:nvSpPr>
          <p:spPr>
            <a:xfrm flipH="false" flipV="false" rot="0">
              <a:off x="995732" y="481961"/>
              <a:ext cx="724418" cy="724418"/>
            </a:xfrm>
            <a:custGeom>
              <a:avLst/>
              <a:gdLst/>
              <a:ahLst/>
              <a:cxnLst/>
              <a:rect r="r" b="b" t="t" l="l"/>
              <a:pathLst>
                <a:path h="724418" w="724418">
                  <a:moveTo>
                    <a:pt x="0" y="0"/>
                  </a:moveTo>
                  <a:lnTo>
                    <a:pt x="724419" y="0"/>
                  </a:lnTo>
                  <a:lnTo>
                    <a:pt x="724419" y="724418"/>
                  </a:lnTo>
                  <a:lnTo>
                    <a:pt x="0" y="724418"/>
                  </a:lnTo>
                  <a:lnTo>
                    <a:pt x="0" y="0"/>
                  </a:lnTo>
                  <a:close/>
                </a:path>
              </a:pathLst>
            </a:custGeom>
            <a:blipFill>
              <a:blip r:embed="rId5"/>
              <a:stretch>
                <a:fillRect l="0" t="0" r="0" b="0"/>
              </a:stretch>
            </a:blipFill>
          </p:spPr>
        </p:sp>
        <p:sp>
          <p:nvSpPr>
            <p:cNvPr name="Freeform 13" id="13"/>
            <p:cNvSpPr/>
            <p:nvPr/>
          </p:nvSpPr>
          <p:spPr>
            <a:xfrm flipH="false" flipV="false" rot="0">
              <a:off x="3296698" y="0"/>
              <a:ext cx="1670778" cy="1670778"/>
            </a:xfrm>
            <a:custGeom>
              <a:avLst/>
              <a:gdLst/>
              <a:ahLst/>
              <a:cxnLst/>
              <a:rect r="r" b="b" t="t" l="l"/>
              <a:pathLst>
                <a:path h="1670778" w="1670778">
                  <a:moveTo>
                    <a:pt x="0" y="0"/>
                  </a:moveTo>
                  <a:lnTo>
                    <a:pt x="1670778" y="0"/>
                  </a:lnTo>
                  <a:lnTo>
                    <a:pt x="1670778" y="1670778"/>
                  </a:lnTo>
                  <a:lnTo>
                    <a:pt x="0" y="1670778"/>
                  </a:lnTo>
                  <a:lnTo>
                    <a:pt x="0" y="0"/>
                  </a:lnTo>
                  <a:close/>
                </a:path>
              </a:pathLst>
            </a:custGeom>
            <a:blipFill>
              <a:blip r:embed="rId6"/>
              <a:stretch>
                <a:fillRect l="0" t="0" r="0" b="0"/>
              </a:stretch>
            </a:blipFill>
          </p:spPr>
        </p:sp>
        <p:sp>
          <p:nvSpPr>
            <p:cNvPr name="Freeform 14" id="14"/>
            <p:cNvSpPr/>
            <p:nvPr/>
          </p:nvSpPr>
          <p:spPr>
            <a:xfrm flipH="false" flipV="false" rot="0">
              <a:off x="1963555" y="393635"/>
              <a:ext cx="1318382" cy="901070"/>
            </a:xfrm>
            <a:custGeom>
              <a:avLst/>
              <a:gdLst/>
              <a:ahLst/>
              <a:cxnLst/>
              <a:rect r="r" b="b" t="t" l="l"/>
              <a:pathLst>
                <a:path h="901070" w="1318382">
                  <a:moveTo>
                    <a:pt x="0" y="0"/>
                  </a:moveTo>
                  <a:lnTo>
                    <a:pt x="1318382" y="0"/>
                  </a:lnTo>
                  <a:lnTo>
                    <a:pt x="1318382" y="901070"/>
                  </a:lnTo>
                  <a:lnTo>
                    <a:pt x="0" y="901070"/>
                  </a:lnTo>
                  <a:lnTo>
                    <a:pt x="0" y="0"/>
                  </a:lnTo>
                  <a:close/>
                </a:path>
              </a:pathLst>
            </a:custGeom>
            <a:blipFill>
              <a:blip r:embed="rId7"/>
              <a:stretch>
                <a:fillRect l="0" t="-853" r="0" b="-853"/>
              </a:stretch>
            </a:blipFill>
          </p:spPr>
        </p:sp>
        <p:sp>
          <p:nvSpPr>
            <p:cNvPr name="Freeform 15" id="15"/>
            <p:cNvSpPr/>
            <p:nvPr/>
          </p:nvSpPr>
          <p:spPr>
            <a:xfrm flipH="false" flipV="false" rot="0">
              <a:off x="6721546" y="654501"/>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grpSp>
      <p:grpSp>
        <p:nvGrpSpPr>
          <p:cNvPr name="Group 16" id="16"/>
          <p:cNvGrpSpPr/>
          <p:nvPr/>
        </p:nvGrpSpPr>
        <p:grpSpPr>
          <a:xfrm rot="0">
            <a:off x="232948" y="476448"/>
            <a:ext cx="4580007" cy="343962"/>
            <a:chOff x="0" y="0"/>
            <a:chExt cx="6106676" cy="458616"/>
          </a:xfrm>
        </p:grpSpPr>
        <p:grpSp>
          <p:nvGrpSpPr>
            <p:cNvPr name="Group 17" id="17"/>
            <p:cNvGrpSpPr/>
            <p:nvPr/>
          </p:nvGrpSpPr>
          <p:grpSpPr>
            <a:xfrm rot="0">
              <a:off x="0" y="0"/>
              <a:ext cx="484096" cy="458616"/>
              <a:chOff x="0" y="0"/>
              <a:chExt cx="492875" cy="466933"/>
            </a:xfrm>
          </p:grpSpPr>
          <p:sp>
            <p:nvSpPr>
              <p:cNvPr name="Freeform 18" id="18"/>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9" id="19"/>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387881" y="0"/>
              <a:ext cx="484096" cy="458616"/>
              <a:chOff x="0" y="0"/>
              <a:chExt cx="492875" cy="466933"/>
            </a:xfrm>
          </p:grpSpPr>
          <p:sp>
            <p:nvSpPr>
              <p:cNvPr name="Freeform 21" id="21"/>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2" id="22"/>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775762" y="0"/>
              <a:ext cx="484096" cy="458616"/>
              <a:chOff x="0" y="0"/>
              <a:chExt cx="492875" cy="466933"/>
            </a:xfrm>
          </p:grpSpPr>
          <p:sp>
            <p:nvSpPr>
              <p:cNvPr name="Freeform 24" id="24"/>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5" id="25"/>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sp>
          <p:nvSpPr>
            <p:cNvPr name="AutoShape 26" id="26"/>
            <p:cNvSpPr/>
            <p:nvPr/>
          </p:nvSpPr>
          <p:spPr>
            <a:xfrm>
              <a:off x="1320875" y="400088"/>
              <a:ext cx="4785801" cy="0"/>
            </a:xfrm>
            <a:prstGeom prst="line">
              <a:avLst/>
            </a:prstGeom>
            <a:ln cap="flat" w="12700">
              <a:solidFill>
                <a:srgbClr val="FFFFFF"/>
              </a:solidFill>
              <a:prstDash val="solid"/>
              <a:headEnd type="none" len="sm" w="sm"/>
              <a:tailEnd type="none" len="sm" w="sm"/>
            </a:ln>
          </p:spPr>
        </p:sp>
      </p:grpSp>
      <p:sp>
        <p:nvSpPr>
          <p:cNvPr name="TextBox 27" id="27"/>
          <p:cNvSpPr txBox="true"/>
          <p:nvPr/>
        </p:nvSpPr>
        <p:spPr>
          <a:xfrm rot="0">
            <a:off x="1028700" y="2109849"/>
            <a:ext cx="16230600" cy="7359650"/>
          </a:xfrm>
          <a:prstGeom prst="rect">
            <a:avLst/>
          </a:prstGeom>
        </p:spPr>
        <p:txBody>
          <a:bodyPr anchor="t" rtlCol="false" tIns="0" lIns="0" bIns="0" rIns="0">
            <a:spAutoFit/>
          </a:bodyPr>
          <a:lstStyle/>
          <a:p>
            <a:pPr algn="just">
              <a:lnSpc>
                <a:spcPts val="2649"/>
              </a:lnSpc>
            </a:pPr>
            <a:r>
              <a:rPr lang="en-US" sz="2499" spc="249">
                <a:solidFill>
                  <a:srgbClr val="FFFFFF"/>
                </a:solidFill>
                <a:latin typeface="Arimo"/>
                <a:ea typeface="Arimo"/>
                <a:cs typeface="Arimo"/>
                <a:sym typeface="Arimo"/>
              </a:rPr>
              <a:t>Kecepatan tinggi aliran udara berlebih dalam sistem pneumatik yang dapat menyebabkan masalah seperti tumbukan mekanis, yakni lonjakan tekanan mendadak akibat penghentian aliran secara tiba-tiba.</a:t>
            </a:r>
          </a:p>
          <a:p>
            <a:pPr algn="just">
              <a:lnSpc>
                <a:spcPts val="2649"/>
              </a:lnSpc>
            </a:pPr>
          </a:p>
          <a:p>
            <a:pPr algn="just">
              <a:lnSpc>
                <a:spcPts val="2649"/>
              </a:lnSpc>
            </a:pPr>
            <a:r>
              <a:rPr lang="en-US" b="true" sz="2499" spc="249">
                <a:solidFill>
                  <a:srgbClr val="FF7C03"/>
                </a:solidFill>
                <a:latin typeface="Arimo Bold"/>
                <a:ea typeface="Arimo Bold"/>
                <a:cs typeface="Arimo Bold"/>
                <a:sym typeface="Arimo Bold"/>
              </a:rPr>
              <a:t>Permasalahan Teknis:</a:t>
            </a:r>
          </a:p>
          <a:p>
            <a:pPr algn="just">
              <a:lnSpc>
                <a:spcPts val="2649"/>
              </a:lnSpc>
            </a:pPr>
            <a:r>
              <a:rPr lang="en-US" sz="2499" spc="249">
                <a:solidFill>
                  <a:srgbClr val="FFFFFF"/>
                </a:solidFill>
                <a:latin typeface="Arimo"/>
                <a:ea typeface="Arimo"/>
                <a:cs typeface="Arimo"/>
                <a:sym typeface="Arimo"/>
              </a:rPr>
              <a:t>Dalam memindahkan benda berat, aktuator pneumatik digunakan untuk mendorong benda secara cepat. Saat kecepatan udara ditingkatkan untuk mempercepat proses, aliran udara mencapai kecepatan tinggi (high velocity) yang memicu kerusakan pada komponen sistem aktuator maupun benda produk.</a:t>
            </a:r>
          </a:p>
          <a:p>
            <a:pPr algn="just">
              <a:lnSpc>
                <a:spcPts val="2649"/>
              </a:lnSpc>
            </a:pPr>
          </a:p>
          <a:p>
            <a:pPr algn="just">
              <a:lnSpc>
                <a:spcPts val="2649"/>
              </a:lnSpc>
            </a:pPr>
            <a:r>
              <a:rPr lang="en-US" b="true" sz="2499" spc="249">
                <a:solidFill>
                  <a:srgbClr val="FF7C03"/>
                </a:solidFill>
                <a:latin typeface="Arimo Bold"/>
                <a:ea typeface="Arimo Bold"/>
                <a:cs typeface="Arimo Bold"/>
                <a:sym typeface="Arimo Bold"/>
              </a:rPr>
              <a:t>Penyebab Umum:</a:t>
            </a:r>
          </a:p>
          <a:p>
            <a:pPr algn="just" marL="539749" indent="-269875" lvl="1">
              <a:lnSpc>
                <a:spcPts val="2649"/>
              </a:lnSpc>
              <a:buFont typeface="Arial"/>
              <a:buChar char="•"/>
            </a:pPr>
            <a:r>
              <a:rPr lang="en-US" sz="2499" spc="249">
                <a:solidFill>
                  <a:srgbClr val="FFFFFF"/>
                </a:solidFill>
                <a:latin typeface="Arimo"/>
                <a:ea typeface="Arimo"/>
                <a:cs typeface="Arimo"/>
                <a:sym typeface="Arimo"/>
              </a:rPr>
              <a:t>Tekanan udara (Pressure) terlalu tinggi.</a:t>
            </a:r>
          </a:p>
          <a:p>
            <a:pPr algn="just" marL="539749" indent="-269875" lvl="1">
              <a:lnSpc>
                <a:spcPts val="2649"/>
              </a:lnSpc>
              <a:buFont typeface="Arial"/>
              <a:buChar char="•"/>
            </a:pPr>
            <a:r>
              <a:rPr lang="en-US" sz="2499" spc="249">
                <a:solidFill>
                  <a:srgbClr val="FFFFFF"/>
                </a:solidFill>
                <a:latin typeface="Arimo"/>
                <a:ea typeface="Arimo"/>
                <a:cs typeface="Arimo"/>
                <a:sym typeface="Arimo"/>
              </a:rPr>
              <a:t>Menggunakan beban (Load) terlalu ringan</a:t>
            </a:r>
          </a:p>
          <a:p>
            <a:pPr algn="just" marL="539749" indent="-269875" lvl="1">
              <a:lnSpc>
                <a:spcPts val="2649"/>
              </a:lnSpc>
              <a:buFont typeface="Arial"/>
              <a:buChar char="•"/>
            </a:pPr>
            <a:r>
              <a:rPr lang="en-US" sz="2499" spc="249">
                <a:solidFill>
                  <a:srgbClr val="FFFFFF"/>
                </a:solidFill>
                <a:latin typeface="Arimo"/>
                <a:ea typeface="Arimo"/>
                <a:cs typeface="Arimo"/>
                <a:sym typeface="Arimo"/>
              </a:rPr>
              <a:t>Laju aliran udara (Flow Rate) terlalu besar</a:t>
            </a:r>
            <a:r>
              <a:rPr lang="en-US" sz="2499" spc="249">
                <a:solidFill>
                  <a:srgbClr val="FFFFFF"/>
                </a:solidFill>
                <a:latin typeface="Arimo"/>
                <a:ea typeface="Arimo"/>
                <a:cs typeface="Arimo"/>
                <a:sym typeface="Arimo"/>
              </a:rPr>
              <a:t>.</a:t>
            </a:r>
          </a:p>
          <a:p>
            <a:pPr algn="just">
              <a:lnSpc>
                <a:spcPts val="2649"/>
              </a:lnSpc>
            </a:pPr>
          </a:p>
          <a:p>
            <a:pPr algn="just">
              <a:lnSpc>
                <a:spcPts val="2649"/>
              </a:lnSpc>
            </a:pPr>
            <a:r>
              <a:rPr lang="en-US" b="true" sz="2499" spc="249">
                <a:solidFill>
                  <a:srgbClr val="FF7C03"/>
                </a:solidFill>
                <a:latin typeface="Arimo Bold"/>
                <a:ea typeface="Arimo Bold"/>
                <a:cs typeface="Arimo Bold"/>
                <a:sym typeface="Arimo Bold"/>
              </a:rPr>
              <a:t>Dampak:</a:t>
            </a:r>
          </a:p>
          <a:p>
            <a:pPr algn="just" marL="539749" indent="-269875" lvl="1">
              <a:lnSpc>
                <a:spcPts val="2649"/>
              </a:lnSpc>
              <a:buFont typeface="Arial"/>
              <a:buChar char="•"/>
            </a:pPr>
            <a:r>
              <a:rPr lang="en-US" sz="2499" spc="249">
                <a:solidFill>
                  <a:srgbClr val="FFFFFF"/>
                </a:solidFill>
                <a:latin typeface="Arimo"/>
                <a:ea typeface="Arimo"/>
                <a:cs typeface="Arimo"/>
                <a:sym typeface="Arimo"/>
              </a:rPr>
              <a:t>Tekanan keju</a:t>
            </a:r>
            <a:r>
              <a:rPr lang="en-US" sz="2499" spc="249">
                <a:solidFill>
                  <a:srgbClr val="FFFFFF"/>
                </a:solidFill>
                <a:latin typeface="Arimo"/>
                <a:ea typeface="Arimo"/>
                <a:cs typeface="Arimo"/>
                <a:sym typeface="Arimo"/>
              </a:rPr>
              <a:t>t merusak komponen pada benda.</a:t>
            </a:r>
          </a:p>
          <a:p>
            <a:pPr algn="just" marL="539749" indent="-269875" lvl="1">
              <a:lnSpc>
                <a:spcPts val="2649"/>
              </a:lnSpc>
              <a:buFont typeface="Arial"/>
              <a:buChar char="•"/>
            </a:pPr>
            <a:r>
              <a:rPr lang="en-US" sz="2499" spc="249">
                <a:solidFill>
                  <a:srgbClr val="FFFFFF"/>
                </a:solidFill>
                <a:latin typeface="Arimo"/>
                <a:ea typeface="Arimo"/>
                <a:cs typeface="Arimo"/>
                <a:sym typeface="Arimo"/>
              </a:rPr>
              <a:t>Potensi kegagalan sistem aktuator.</a:t>
            </a:r>
          </a:p>
          <a:p>
            <a:pPr algn="just">
              <a:lnSpc>
                <a:spcPts val="2649"/>
              </a:lnSpc>
            </a:pPr>
          </a:p>
          <a:p>
            <a:pPr algn="just">
              <a:lnSpc>
                <a:spcPts val="2649"/>
              </a:lnSpc>
            </a:pPr>
            <a:r>
              <a:rPr lang="en-US" b="true" sz="2499" spc="249">
                <a:solidFill>
                  <a:srgbClr val="FF7C03"/>
                </a:solidFill>
                <a:latin typeface="Arimo Bold"/>
                <a:ea typeface="Arimo Bold"/>
                <a:cs typeface="Arimo Bold"/>
                <a:sym typeface="Arimo Bold"/>
              </a:rPr>
              <a:t>Solusi Teknis:</a:t>
            </a:r>
          </a:p>
          <a:p>
            <a:pPr algn="just" marL="539749" indent="-269875" lvl="1">
              <a:lnSpc>
                <a:spcPts val="2649"/>
              </a:lnSpc>
              <a:buFont typeface="Arial"/>
              <a:buChar char="•"/>
            </a:pPr>
            <a:r>
              <a:rPr lang="en-US" sz="2499" spc="249">
                <a:solidFill>
                  <a:srgbClr val="FFFFFF"/>
                </a:solidFill>
                <a:latin typeface="Arimo"/>
                <a:ea typeface="Arimo"/>
                <a:cs typeface="Arimo"/>
                <a:sym typeface="Arimo"/>
              </a:rPr>
              <a:t>Optimasi </a:t>
            </a:r>
            <a:r>
              <a:rPr lang="en-US" sz="2499" spc="249">
                <a:solidFill>
                  <a:srgbClr val="FFFFFF"/>
                </a:solidFill>
                <a:latin typeface="Arimo"/>
                <a:ea typeface="Arimo"/>
                <a:cs typeface="Arimo"/>
                <a:sym typeface="Arimo"/>
              </a:rPr>
              <a:t>pengisian udara masuk (kontrol bertahap).</a:t>
            </a:r>
          </a:p>
          <a:p>
            <a:pPr algn="just" marL="539749" indent="-269875" lvl="1">
              <a:lnSpc>
                <a:spcPts val="2649"/>
              </a:lnSpc>
              <a:buFont typeface="Arial"/>
              <a:buChar char="•"/>
            </a:pPr>
            <a:r>
              <a:rPr lang="en-US" sz="2499" spc="249">
                <a:solidFill>
                  <a:srgbClr val="FFFFFF"/>
                </a:solidFill>
                <a:latin typeface="Arimo"/>
                <a:ea typeface="Arimo"/>
                <a:cs typeface="Arimo"/>
                <a:sym typeface="Arimo"/>
              </a:rPr>
              <a:t>P</a:t>
            </a:r>
            <a:r>
              <a:rPr lang="en-US" sz="2499" spc="249">
                <a:solidFill>
                  <a:srgbClr val="FFFFFF"/>
                </a:solidFill>
                <a:latin typeface="Arimo"/>
                <a:ea typeface="Arimo"/>
                <a:cs typeface="Arimo"/>
                <a:sym typeface="Arimo"/>
              </a:rPr>
              <a:t>erbesar diameter pipa → kurangi kecepatan aliran.</a:t>
            </a:r>
          </a:p>
        </p:txBody>
      </p:sp>
      <p:sp>
        <p:nvSpPr>
          <p:cNvPr name="Freeform 28" id="28"/>
          <p:cNvSpPr/>
          <p:nvPr/>
        </p:nvSpPr>
        <p:spPr>
          <a:xfrm flipH="false" flipV="false" rot="0">
            <a:off x="12258386" y="5329271"/>
            <a:ext cx="4427932" cy="4427932"/>
          </a:xfrm>
          <a:custGeom>
            <a:avLst/>
            <a:gdLst/>
            <a:ahLst/>
            <a:cxnLst/>
            <a:rect r="r" b="b" t="t" l="l"/>
            <a:pathLst>
              <a:path h="4427932" w="4427932">
                <a:moveTo>
                  <a:pt x="0" y="0"/>
                </a:moveTo>
                <a:lnTo>
                  <a:pt x="4427933" y="0"/>
                </a:lnTo>
                <a:lnTo>
                  <a:pt x="4427933" y="4427932"/>
                </a:lnTo>
                <a:lnTo>
                  <a:pt x="0" y="4427932"/>
                </a:lnTo>
                <a:lnTo>
                  <a:pt x="0" y="0"/>
                </a:lnTo>
                <a:close/>
              </a:path>
            </a:pathLst>
          </a:custGeom>
          <a:blipFill>
            <a:blip r:embed="rId8"/>
            <a:stretch>
              <a:fillRect l="0" t="0" r="0" b="0"/>
            </a:stretch>
          </a:blipFill>
        </p:spPr>
      </p:sp>
      <p:sp>
        <p:nvSpPr>
          <p:cNvPr name="TextBox 29" id="29"/>
          <p:cNvSpPr txBox="true"/>
          <p:nvPr/>
        </p:nvSpPr>
        <p:spPr>
          <a:xfrm rot="0">
            <a:off x="3815647" y="1144758"/>
            <a:ext cx="10656705" cy="688366"/>
          </a:xfrm>
          <a:prstGeom prst="rect">
            <a:avLst/>
          </a:prstGeom>
        </p:spPr>
        <p:txBody>
          <a:bodyPr anchor="t" rtlCol="false" tIns="0" lIns="0" bIns="0" rIns="0">
            <a:spAutoFit/>
          </a:bodyPr>
          <a:lstStyle/>
          <a:p>
            <a:pPr algn="ctr">
              <a:lnSpc>
                <a:spcPts val="5263"/>
              </a:lnSpc>
            </a:pPr>
            <a:r>
              <a:rPr lang="en-US" sz="4965" spc="496">
                <a:solidFill>
                  <a:srgbClr val="FFFFFF"/>
                </a:solidFill>
                <a:latin typeface="League Spartan"/>
                <a:ea typeface="League Spartan"/>
                <a:cs typeface="League Spartan"/>
                <a:sym typeface="League Spartan"/>
              </a:rPr>
              <a:t>HIGH VELOCITIES </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5099" y="-236611"/>
            <a:ext cx="18613099" cy="11131763"/>
          </a:xfrm>
          <a:custGeom>
            <a:avLst/>
            <a:gdLst/>
            <a:ahLst/>
            <a:cxnLst/>
            <a:rect r="r" b="b" t="t" l="l"/>
            <a:pathLst>
              <a:path h="11131763" w="18613099">
                <a:moveTo>
                  <a:pt x="0" y="0"/>
                </a:moveTo>
                <a:lnTo>
                  <a:pt x="18613099" y="0"/>
                </a:lnTo>
                <a:lnTo>
                  <a:pt x="18613099" y="11131764"/>
                </a:lnTo>
                <a:lnTo>
                  <a:pt x="0" y="11131764"/>
                </a:lnTo>
                <a:lnTo>
                  <a:pt x="0" y="0"/>
                </a:lnTo>
                <a:close/>
              </a:path>
            </a:pathLst>
          </a:custGeom>
          <a:blipFill>
            <a:blip r:embed="rId2"/>
            <a:stretch>
              <a:fillRect l="0" t="-2571" r="0" b="-8829"/>
            </a:stretch>
          </a:blipFill>
        </p:spPr>
      </p:sp>
      <p:grpSp>
        <p:nvGrpSpPr>
          <p:cNvPr name="Group 3" id="3"/>
          <p:cNvGrpSpPr/>
          <p:nvPr/>
        </p:nvGrpSpPr>
        <p:grpSpPr>
          <a:xfrm rot="0">
            <a:off x="0" y="0"/>
            <a:ext cx="22243741" cy="10633050"/>
            <a:chOff x="0" y="0"/>
            <a:chExt cx="5858434" cy="2800474"/>
          </a:xfrm>
        </p:grpSpPr>
        <p:sp>
          <p:nvSpPr>
            <p:cNvPr name="Freeform 4" id="4"/>
            <p:cNvSpPr/>
            <p:nvPr/>
          </p:nvSpPr>
          <p:spPr>
            <a:xfrm flipH="false" flipV="false" rot="0">
              <a:off x="0" y="0"/>
              <a:ext cx="5858434" cy="2800474"/>
            </a:xfrm>
            <a:custGeom>
              <a:avLst/>
              <a:gdLst/>
              <a:ahLst/>
              <a:cxnLst/>
              <a:rect r="r" b="b" t="t" l="l"/>
              <a:pathLst>
                <a:path h="2800474" w="5858434">
                  <a:moveTo>
                    <a:pt x="0" y="0"/>
                  </a:moveTo>
                  <a:lnTo>
                    <a:pt x="5858434" y="0"/>
                  </a:lnTo>
                  <a:lnTo>
                    <a:pt x="5858434" y="2800474"/>
                  </a:lnTo>
                  <a:lnTo>
                    <a:pt x="0" y="2800474"/>
                  </a:lnTo>
                  <a:close/>
                </a:path>
              </a:pathLst>
            </a:custGeom>
            <a:solidFill>
              <a:srgbClr val="021531">
                <a:alpha val="88627"/>
              </a:srgbClr>
            </a:solidFill>
          </p:spPr>
        </p:sp>
        <p:sp>
          <p:nvSpPr>
            <p:cNvPr name="TextBox 5" id="5"/>
            <p:cNvSpPr txBox="true"/>
            <p:nvPr/>
          </p:nvSpPr>
          <p:spPr>
            <a:xfrm>
              <a:off x="0" y="-38100"/>
              <a:ext cx="5858434" cy="283857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595999" y="193868"/>
            <a:ext cx="5586588" cy="1253084"/>
            <a:chOff x="0" y="0"/>
            <a:chExt cx="7448784" cy="1670778"/>
          </a:xfrm>
        </p:grpSpPr>
        <p:grpSp>
          <p:nvGrpSpPr>
            <p:cNvPr name="Group 7" id="7"/>
            <p:cNvGrpSpPr/>
            <p:nvPr/>
          </p:nvGrpSpPr>
          <p:grpSpPr>
            <a:xfrm rot="0">
              <a:off x="0" y="309847"/>
              <a:ext cx="7448784" cy="1068646"/>
              <a:chOff x="0" y="0"/>
              <a:chExt cx="1454225" cy="208632"/>
            </a:xfrm>
          </p:grpSpPr>
          <p:sp>
            <p:nvSpPr>
              <p:cNvPr name="Freeform 8" id="8"/>
              <p:cNvSpPr/>
              <p:nvPr/>
            </p:nvSpPr>
            <p:spPr>
              <a:xfrm flipH="false" flipV="false" rot="0">
                <a:off x="0" y="0"/>
                <a:ext cx="1454225" cy="208631"/>
              </a:xfrm>
              <a:custGeom>
                <a:avLst/>
                <a:gdLst/>
                <a:ahLst/>
                <a:cxnLst/>
                <a:rect r="r" b="b" t="t" l="l"/>
                <a:pathLst>
                  <a:path h="208631" w="1454225">
                    <a:moveTo>
                      <a:pt x="104316" y="0"/>
                    </a:moveTo>
                    <a:lnTo>
                      <a:pt x="1349909" y="0"/>
                    </a:lnTo>
                    <a:cubicBezTo>
                      <a:pt x="1407521" y="0"/>
                      <a:pt x="1454225" y="46704"/>
                      <a:pt x="1454225" y="104316"/>
                    </a:cubicBezTo>
                    <a:lnTo>
                      <a:pt x="1454225" y="104316"/>
                    </a:lnTo>
                    <a:cubicBezTo>
                      <a:pt x="1454225" y="161928"/>
                      <a:pt x="1407521" y="208631"/>
                      <a:pt x="1349909" y="208631"/>
                    </a:cubicBezTo>
                    <a:lnTo>
                      <a:pt x="104316" y="208631"/>
                    </a:lnTo>
                    <a:cubicBezTo>
                      <a:pt x="46704" y="208631"/>
                      <a:pt x="0" y="161928"/>
                      <a:pt x="0" y="104316"/>
                    </a:cubicBezTo>
                    <a:lnTo>
                      <a:pt x="0" y="104316"/>
                    </a:lnTo>
                    <a:cubicBezTo>
                      <a:pt x="0" y="46704"/>
                      <a:pt x="46704" y="0"/>
                      <a:pt x="104316" y="0"/>
                    </a:cubicBezTo>
                    <a:close/>
                  </a:path>
                </a:pathLst>
              </a:custGeom>
              <a:solidFill>
                <a:srgbClr val="FFFFFF"/>
              </a:solidFill>
              <a:ln w="47625" cap="rnd">
                <a:solidFill>
                  <a:srgbClr val="A8B9C0"/>
                </a:solidFill>
                <a:prstDash val="solid"/>
                <a:round/>
              </a:ln>
            </p:spPr>
          </p:sp>
          <p:sp>
            <p:nvSpPr>
              <p:cNvPr name="TextBox 9" id="9"/>
              <p:cNvSpPr txBox="true"/>
              <p:nvPr/>
            </p:nvSpPr>
            <p:spPr>
              <a:xfrm>
                <a:off x="0" y="-38100"/>
                <a:ext cx="1454225" cy="246732"/>
              </a:xfrm>
              <a:prstGeom prst="rect">
                <a:avLst/>
              </a:prstGeom>
            </p:spPr>
            <p:txBody>
              <a:bodyPr anchor="ctr" rtlCol="false" tIns="45304" lIns="45304" bIns="45304" rIns="45304"/>
              <a:lstStyle/>
              <a:p>
                <a:pPr algn="ctr">
                  <a:lnSpc>
                    <a:spcPts val="2660"/>
                  </a:lnSpc>
                </a:pPr>
              </a:p>
            </p:txBody>
          </p:sp>
        </p:grpSp>
        <p:sp>
          <p:nvSpPr>
            <p:cNvPr name="Freeform 10" id="10"/>
            <p:cNvSpPr/>
            <p:nvPr/>
          </p:nvSpPr>
          <p:spPr>
            <a:xfrm flipH="false" flipV="false" rot="0">
              <a:off x="5122868" y="481961"/>
              <a:ext cx="1360410" cy="724418"/>
            </a:xfrm>
            <a:custGeom>
              <a:avLst/>
              <a:gdLst/>
              <a:ahLst/>
              <a:cxnLst/>
              <a:rect r="r" b="b" t="t" l="l"/>
              <a:pathLst>
                <a:path h="724418" w="1360410">
                  <a:moveTo>
                    <a:pt x="0" y="0"/>
                  </a:moveTo>
                  <a:lnTo>
                    <a:pt x="1360410" y="0"/>
                  </a:lnTo>
                  <a:lnTo>
                    <a:pt x="1360410" y="724418"/>
                  </a:lnTo>
                  <a:lnTo>
                    <a:pt x="0" y="724418"/>
                  </a:lnTo>
                  <a:lnTo>
                    <a:pt x="0" y="0"/>
                  </a:lnTo>
                  <a:close/>
                </a:path>
              </a:pathLst>
            </a:custGeom>
            <a:blipFill>
              <a:blip r:embed="rId3"/>
              <a:stretch>
                <a:fillRect l="0" t="0" r="0" b="0"/>
              </a:stretch>
            </a:blipFill>
          </p:spPr>
        </p:sp>
        <p:sp>
          <p:nvSpPr>
            <p:cNvPr name="Freeform 11" id="11"/>
            <p:cNvSpPr/>
            <p:nvPr/>
          </p:nvSpPr>
          <p:spPr>
            <a:xfrm flipH="false" flipV="false" rot="0">
              <a:off x="330489" y="645720"/>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sp>
          <p:nvSpPr>
            <p:cNvPr name="Freeform 12" id="12"/>
            <p:cNvSpPr/>
            <p:nvPr/>
          </p:nvSpPr>
          <p:spPr>
            <a:xfrm flipH="false" flipV="false" rot="0">
              <a:off x="995732" y="481961"/>
              <a:ext cx="724418" cy="724418"/>
            </a:xfrm>
            <a:custGeom>
              <a:avLst/>
              <a:gdLst/>
              <a:ahLst/>
              <a:cxnLst/>
              <a:rect r="r" b="b" t="t" l="l"/>
              <a:pathLst>
                <a:path h="724418" w="724418">
                  <a:moveTo>
                    <a:pt x="0" y="0"/>
                  </a:moveTo>
                  <a:lnTo>
                    <a:pt x="724419" y="0"/>
                  </a:lnTo>
                  <a:lnTo>
                    <a:pt x="724419" y="724418"/>
                  </a:lnTo>
                  <a:lnTo>
                    <a:pt x="0" y="724418"/>
                  </a:lnTo>
                  <a:lnTo>
                    <a:pt x="0" y="0"/>
                  </a:lnTo>
                  <a:close/>
                </a:path>
              </a:pathLst>
            </a:custGeom>
            <a:blipFill>
              <a:blip r:embed="rId5"/>
              <a:stretch>
                <a:fillRect l="0" t="0" r="0" b="0"/>
              </a:stretch>
            </a:blipFill>
          </p:spPr>
        </p:sp>
        <p:sp>
          <p:nvSpPr>
            <p:cNvPr name="Freeform 13" id="13"/>
            <p:cNvSpPr/>
            <p:nvPr/>
          </p:nvSpPr>
          <p:spPr>
            <a:xfrm flipH="false" flipV="false" rot="0">
              <a:off x="3296698" y="0"/>
              <a:ext cx="1670778" cy="1670778"/>
            </a:xfrm>
            <a:custGeom>
              <a:avLst/>
              <a:gdLst/>
              <a:ahLst/>
              <a:cxnLst/>
              <a:rect r="r" b="b" t="t" l="l"/>
              <a:pathLst>
                <a:path h="1670778" w="1670778">
                  <a:moveTo>
                    <a:pt x="0" y="0"/>
                  </a:moveTo>
                  <a:lnTo>
                    <a:pt x="1670778" y="0"/>
                  </a:lnTo>
                  <a:lnTo>
                    <a:pt x="1670778" y="1670778"/>
                  </a:lnTo>
                  <a:lnTo>
                    <a:pt x="0" y="1670778"/>
                  </a:lnTo>
                  <a:lnTo>
                    <a:pt x="0" y="0"/>
                  </a:lnTo>
                  <a:close/>
                </a:path>
              </a:pathLst>
            </a:custGeom>
            <a:blipFill>
              <a:blip r:embed="rId6"/>
              <a:stretch>
                <a:fillRect l="0" t="0" r="0" b="0"/>
              </a:stretch>
            </a:blipFill>
          </p:spPr>
        </p:sp>
        <p:sp>
          <p:nvSpPr>
            <p:cNvPr name="Freeform 14" id="14"/>
            <p:cNvSpPr/>
            <p:nvPr/>
          </p:nvSpPr>
          <p:spPr>
            <a:xfrm flipH="false" flipV="false" rot="0">
              <a:off x="1963555" y="393635"/>
              <a:ext cx="1318382" cy="901070"/>
            </a:xfrm>
            <a:custGeom>
              <a:avLst/>
              <a:gdLst/>
              <a:ahLst/>
              <a:cxnLst/>
              <a:rect r="r" b="b" t="t" l="l"/>
              <a:pathLst>
                <a:path h="901070" w="1318382">
                  <a:moveTo>
                    <a:pt x="0" y="0"/>
                  </a:moveTo>
                  <a:lnTo>
                    <a:pt x="1318382" y="0"/>
                  </a:lnTo>
                  <a:lnTo>
                    <a:pt x="1318382" y="901070"/>
                  </a:lnTo>
                  <a:lnTo>
                    <a:pt x="0" y="901070"/>
                  </a:lnTo>
                  <a:lnTo>
                    <a:pt x="0" y="0"/>
                  </a:lnTo>
                  <a:close/>
                </a:path>
              </a:pathLst>
            </a:custGeom>
            <a:blipFill>
              <a:blip r:embed="rId7"/>
              <a:stretch>
                <a:fillRect l="0" t="-853" r="0" b="-853"/>
              </a:stretch>
            </a:blipFill>
          </p:spPr>
        </p:sp>
        <p:sp>
          <p:nvSpPr>
            <p:cNvPr name="Freeform 15" id="15"/>
            <p:cNvSpPr/>
            <p:nvPr/>
          </p:nvSpPr>
          <p:spPr>
            <a:xfrm flipH="false" flipV="false" rot="0">
              <a:off x="6721546" y="654501"/>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grpSp>
      <p:grpSp>
        <p:nvGrpSpPr>
          <p:cNvPr name="Group 16" id="16"/>
          <p:cNvGrpSpPr/>
          <p:nvPr/>
        </p:nvGrpSpPr>
        <p:grpSpPr>
          <a:xfrm rot="0">
            <a:off x="232948" y="476448"/>
            <a:ext cx="4580007" cy="343962"/>
            <a:chOff x="0" y="0"/>
            <a:chExt cx="6106676" cy="458616"/>
          </a:xfrm>
        </p:grpSpPr>
        <p:grpSp>
          <p:nvGrpSpPr>
            <p:cNvPr name="Group 17" id="17"/>
            <p:cNvGrpSpPr/>
            <p:nvPr/>
          </p:nvGrpSpPr>
          <p:grpSpPr>
            <a:xfrm rot="0">
              <a:off x="0" y="0"/>
              <a:ext cx="484096" cy="458616"/>
              <a:chOff x="0" y="0"/>
              <a:chExt cx="492875" cy="466933"/>
            </a:xfrm>
          </p:grpSpPr>
          <p:sp>
            <p:nvSpPr>
              <p:cNvPr name="Freeform 18" id="18"/>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9" id="19"/>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387881" y="0"/>
              <a:ext cx="484096" cy="458616"/>
              <a:chOff x="0" y="0"/>
              <a:chExt cx="492875" cy="466933"/>
            </a:xfrm>
          </p:grpSpPr>
          <p:sp>
            <p:nvSpPr>
              <p:cNvPr name="Freeform 21" id="21"/>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2" id="22"/>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775762" y="0"/>
              <a:ext cx="484096" cy="458616"/>
              <a:chOff x="0" y="0"/>
              <a:chExt cx="492875" cy="466933"/>
            </a:xfrm>
          </p:grpSpPr>
          <p:sp>
            <p:nvSpPr>
              <p:cNvPr name="Freeform 24" id="24"/>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5" id="25"/>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sp>
          <p:nvSpPr>
            <p:cNvPr name="AutoShape 26" id="26"/>
            <p:cNvSpPr/>
            <p:nvPr/>
          </p:nvSpPr>
          <p:spPr>
            <a:xfrm>
              <a:off x="1320875" y="400088"/>
              <a:ext cx="4785801" cy="0"/>
            </a:xfrm>
            <a:prstGeom prst="line">
              <a:avLst/>
            </a:prstGeom>
            <a:ln cap="flat" w="12700">
              <a:solidFill>
                <a:srgbClr val="FFFFFF"/>
              </a:solidFill>
              <a:prstDash val="solid"/>
              <a:headEnd type="none" len="sm" w="sm"/>
              <a:tailEnd type="none" len="sm" w="sm"/>
            </a:ln>
          </p:spPr>
        </p:sp>
      </p:grpSp>
      <p:sp>
        <p:nvSpPr>
          <p:cNvPr name="TextBox 27" id="27"/>
          <p:cNvSpPr txBox="true"/>
          <p:nvPr/>
        </p:nvSpPr>
        <p:spPr>
          <a:xfrm rot="0">
            <a:off x="1923383" y="3494990"/>
            <a:ext cx="14116134" cy="4941493"/>
          </a:xfrm>
          <a:prstGeom prst="rect">
            <a:avLst/>
          </a:prstGeom>
        </p:spPr>
        <p:txBody>
          <a:bodyPr anchor="t" rtlCol="false" tIns="0" lIns="0" bIns="0" rIns="0">
            <a:spAutoFit/>
          </a:bodyPr>
          <a:lstStyle/>
          <a:p>
            <a:pPr algn="just">
              <a:lnSpc>
                <a:spcPts val="3288"/>
              </a:lnSpc>
            </a:pPr>
            <a:r>
              <a:rPr lang="en-US" sz="3102" spc="310">
                <a:solidFill>
                  <a:srgbClr val="FFFFFF"/>
                </a:solidFill>
                <a:latin typeface="Arimo"/>
                <a:ea typeface="Arimo"/>
                <a:cs typeface="Arimo"/>
                <a:sym typeface="Arimo"/>
              </a:rPr>
              <a:t>     Aktuator pneumatik memainkan peran penting dalam otomasi industri berkat respons cepat, desain sederhana, dan biaya rendah. Namun, </a:t>
            </a:r>
            <a:r>
              <a:rPr lang="en-US" sz="3102" spc="310">
                <a:solidFill>
                  <a:srgbClr val="FF7C03"/>
                </a:solidFill>
                <a:latin typeface="Arimo"/>
                <a:ea typeface="Arimo"/>
                <a:cs typeface="Arimo"/>
                <a:sym typeface="Arimo"/>
              </a:rPr>
              <a:t>masalah teknis</a:t>
            </a:r>
            <a:r>
              <a:rPr lang="en-US" sz="3102" spc="310">
                <a:solidFill>
                  <a:srgbClr val="FFFFFF"/>
                </a:solidFill>
                <a:latin typeface="Arimo"/>
                <a:ea typeface="Arimo"/>
                <a:cs typeface="Arimo"/>
                <a:sym typeface="Arimo"/>
              </a:rPr>
              <a:t> seperti high pressure drop, choked flow, dan high velocity dapat menurunkan performa dan efisiensi sistem, serta memicu kerusakan serius seperti water hammer. </a:t>
            </a:r>
          </a:p>
          <a:p>
            <a:pPr algn="just">
              <a:lnSpc>
                <a:spcPts val="3288"/>
              </a:lnSpc>
            </a:pPr>
            <a:r>
              <a:rPr lang="en-US" sz="3102" spc="310">
                <a:solidFill>
                  <a:srgbClr val="FFFFFF"/>
                </a:solidFill>
                <a:latin typeface="Arimo"/>
                <a:ea typeface="Arimo"/>
                <a:cs typeface="Arimo"/>
                <a:sym typeface="Arimo"/>
              </a:rPr>
              <a:t>   Untuk mengatasi hal ini, </a:t>
            </a:r>
            <a:r>
              <a:rPr lang="en-US" sz="3102" spc="310">
                <a:solidFill>
                  <a:srgbClr val="FF7C03"/>
                </a:solidFill>
                <a:latin typeface="Arimo"/>
                <a:ea typeface="Arimo"/>
                <a:cs typeface="Arimo"/>
                <a:sym typeface="Arimo"/>
              </a:rPr>
              <a:t>diperlukan desain sistem yang mempertimbangkan prinsip mekanika fluida, pemilihan komponen yang tepat, serta pemanfaatan sensor dan kontrol adaptif. </a:t>
            </a:r>
            <a:r>
              <a:rPr lang="en-US" sz="3102" spc="310">
                <a:solidFill>
                  <a:srgbClr val="FFFFFF"/>
                </a:solidFill>
                <a:latin typeface="Arimo"/>
                <a:ea typeface="Arimo"/>
                <a:cs typeface="Arimo"/>
                <a:sym typeface="Arimo"/>
              </a:rPr>
              <a:t>Dengan pemeliharaan yang baik dan perencanaan sistem yang cermat, aktuator pneumatik dapat terus berfungsi secara andal dan efisien dalam</a:t>
            </a:r>
            <a:r>
              <a:rPr lang="en-US" sz="3102" spc="310">
                <a:solidFill>
                  <a:srgbClr val="FFFFFF"/>
                </a:solidFill>
                <a:latin typeface="Arimo"/>
                <a:ea typeface="Arimo"/>
                <a:cs typeface="Arimo"/>
                <a:sym typeface="Arimo"/>
              </a:rPr>
              <a:t> jangka panjang.</a:t>
            </a:r>
          </a:p>
        </p:txBody>
      </p:sp>
      <p:sp>
        <p:nvSpPr>
          <p:cNvPr name="TextBox 28" id="28"/>
          <p:cNvSpPr txBox="true"/>
          <p:nvPr/>
        </p:nvSpPr>
        <p:spPr>
          <a:xfrm rot="0">
            <a:off x="3653098" y="2192606"/>
            <a:ext cx="10656705" cy="809143"/>
          </a:xfrm>
          <a:prstGeom prst="rect">
            <a:avLst/>
          </a:prstGeom>
        </p:spPr>
        <p:txBody>
          <a:bodyPr anchor="t" rtlCol="false" tIns="0" lIns="0" bIns="0" rIns="0">
            <a:spAutoFit/>
          </a:bodyPr>
          <a:lstStyle/>
          <a:p>
            <a:pPr algn="ctr">
              <a:lnSpc>
                <a:spcPts val="6217"/>
              </a:lnSpc>
            </a:pPr>
            <a:r>
              <a:rPr lang="en-US" sz="5865" spc="586">
                <a:solidFill>
                  <a:srgbClr val="FFFFFF"/>
                </a:solidFill>
                <a:latin typeface="League Spartan"/>
                <a:ea typeface="League Spartan"/>
                <a:cs typeface="League Spartan"/>
                <a:sym typeface="League Spartan"/>
              </a:rPr>
              <a:t>KESIMPULAN</a:t>
            </a:r>
          </a:p>
        </p:txBody>
      </p:sp>
    </p:spTree>
  </p:cSld>
  <p:clrMapOvr>
    <a:masterClrMapping/>
  </p:clrMapOvr>
  <p:transition spd="fast">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5099" y="-236611"/>
            <a:ext cx="18613099" cy="11131763"/>
          </a:xfrm>
          <a:custGeom>
            <a:avLst/>
            <a:gdLst/>
            <a:ahLst/>
            <a:cxnLst/>
            <a:rect r="r" b="b" t="t" l="l"/>
            <a:pathLst>
              <a:path h="11131763" w="18613099">
                <a:moveTo>
                  <a:pt x="0" y="0"/>
                </a:moveTo>
                <a:lnTo>
                  <a:pt x="18613099" y="0"/>
                </a:lnTo>
                <a:lnTo>
                  <a:pt x="18613099" y="11131764"/>
                </a:lnTo>
                <a:lnTo>
                  <a:pt x="0" y="11131764"/>
                </a:lnTo>
                <a:lnTo>
                  <a:pt x="0" y="0"/>
                </a:lnTo>
                <a:close/>
              </a:path>
            </a:pathLst>
          </a:custGeom>
          <a:blipFill>
            <a:blip r:embed="rId2"/>
            <a:stretch>
              <a:fillRect l="0" t="-2571" r="0" b="-8829"/>
            </a:stretch>
          </a:blipFill>
        </p:spPr>
      </p:sp>
      <p:grpSp>
        <p:nvGrpSpPr>
          <p:cNvPr name="Group 3" id="3"/>
          <p:cNvGrpSpPr/>
          <p:nvPr/>
        </p:nvGrpSpPr>
        <p:grpSpPr>
          <a:xfrm rot="0">
            <a:off x="0" y="0"/>
            <a:ext cx="22243741" cy="10633050"/>
            <a:chOff x="0" y="0"/>
            <a:chExt cx="5858434" cy="2800474"/>
          </a:xfrm>
        </p:grpSpPr>
        <p:sp>
          <p:nvSpPr>
            <p:cNvPr name="Freeform 4" id="4"/>
            <p:cNvSpPr/>
            <p:nvPr/>
          </p:nvSpPr>
          <p:spPr>
            <a:xfrm flipH="false" flipV="false" rot="0">
              <a:off x="0" y="0"/>
              <a:ext cx="5858434" cy="2800474"/>
            </a:xfrm>
            <a:custGeom>
              <a:avLst/>
              <a:gdLst/>
              <a:ahLst/>
              <a:cxnLst/>
              <a:rect r="r" b="b" t="t" l="l"/>
              <a:pathLst>
                <a:path h="2800474" w="5858434">
                  <a:moveTo>
                    <a:pt x="0" y="0"/>
                  </a:moveTo>
                  <a:lnTo>
                    <a:pt x="5858434" y="0"/>
                  </a:lnTo>
                  <a:lnTo>
                    <a:pt x="5858434" y="2800474"/>
                  </a:lnTo>
                  <a:lnTo>
                    <a:pt x="0" y="2800474"/>
                  </a:lnTo>
                  <a:close/>
                </a:path>
              </a:pathLst>
            </a:custGeom>
            <a:solidFill>
              <a:srgbClr val="021531">
                <a:alpha val="88627"/>
              </a:srgbClr>
            </a:solidFill>
          </p:spPr>
        </p:sp>
        <p:sp>
          <p:nvSpPr>
            <p:cNvPr name="TextBox 5" id="5"/>
            <p:cNvSpPr txBox="true"/>
            <p:nvPr/>
          </p:nvSpPr>
          <p:spPr>
            <a:xfrm>
              <a:off x="0" y="-38100"/>
              <a:ext cx="5858434" cy="283857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595999" y="193868"/>
            <a:ext cx="5586588" cy="1253084"/>
            <a:chOff x="0" y="0"/>
            <a:chExt cx="7448784" cy="1670778"/>
          </a:xfrm>
        </p:grpSpPr>
        <p:grpSp>
          <p:nvGrpSpPr>
            <p:cNvPr name="Group 7" id="7"/>
            <p:cNvGrpSpPr/>
            <p:nvPr/>
          </p:nvGrpSpPr>
          <p:grpSpPr>
            <a:xfrm rot="0">
              <a:off x="0" y="309847"/>
              <a:ext cx="7448784" cy="1068646"/>
              <a:chOff x="0" y="0"/>
              <a:chExt cx="1454225" cy="208632"/>
            </a:xfrm>
          </p:grpSpPr>
          <p:sp>
            <p:nvSpPr>
              <p:cNvPr name="Freeform 8" id="8"/>
              <p:cNvSpPr/>
              <p:nvPr/>
            </p:nvSpPr>
            <p:spPr>
              <a:xfrm flipH="false" flipV="false" rot="0">
                <a:off x="0" y="0"/>
                <a:ext cx="1454225" cy="208631"/>
              </a:xfrm>
              <a:custGeom>
                <a:avLst/>
                <a:gdLst/>
                <a:ahLst/>
                <a:cxnLst/>
                <a:rect r="r" b="b" t="t" l="l"/>
                <a:pathLst>
                  <a:path h="208631" w="1454225">
                    <a:moveTo>
                      <a:pt x="104316" y="0"/>
                    </a:moveTo>
                    <a:lnTo>
                      <a:pt x="1349909" y="0"/>
                    </a:lnTo>
                    <a:cubicBezTo>
                      <a:pt x="1407521" y="0"/>
                      <a:pt x="1454225" y="46704"/>
                      <a:pt x="1454225" y="104316"/>
                    </a:cubicBezTo>
                    <a:lnTo>
                      <a:pt x="1454225" y="104316"/>
                    </a:lnTo>
                    <a:cubicBezTo>
                      <a:pt x="1454225" y="161928"/>
                      <a:pt x="1407521" y="208631"/>
                      <a:pt x="1349909" y="208631"/>
                    </a:cubicBezTo>
                    <a:lnTo>
                      <a:pt x="104316" y="208631"/>
                    </a:lnTo>
                    <a:cubicBezTo>
                      <a:pt x="46704" y="208631"/>
                      <a:pt x="0" y="161928"/>
                      <a:pt x="0" y="104316"/>
                    </a:cubicBezTo>
                    <a:lnTo>
                      <a:pt x="0" y="104316"/>
                    </a:lnTo>
                    <a:cubicBezTo>
                      <a:pt x="0" y="46704"/>
                      <a:pt x="46704" y="0"/>
                      <a:pt x="104316" y="0"/>
                    </a:cubicBezTo>
                    <a:close/>
                  </a:path>
                </a:pathLst>
              </a:custGeom>
              <a:solidFill>
                <a:srgbClr val="FFFFFF"/>
              </a:solidFill>
              <a:ln w="47625" cap="rnd">
                <a:solidFill>
                  <a:srgbClr val="A8B9C0"/>
                </a:solidFill>
                <a:prstDash val="solid"/>
                <a:round/>
              </a:ln>
            </p:spPr>
          </p:sp>
          <p:sp>
            <p:nvSpPr>
              <p:cNvPr name="TextBox 9" id="9"/>
              <p:cNvSpPr txBox="true"/>
              <p:nvPr/>
            </p:nvSpPr>
            <p:spPr>
              <a:xfrm>
                <a:off x="0" y="-38100"/>
                <a:ext cx="1454225" cy="246732"/>
              </a:xfrm>
              <a:prstGeom prst="rect">
                <a:avLst/>
              </a:prstGeom>
            </p:spPr>
            <p:txBody>
              <a:bodyPr anchor="ctr" rtlCol="false" tIns="45304" lIns="45304" bIns="45304" rIns="45304"/>
              <a:lstStyle/>
              <a:p>
                <a:pPr algn="ctr">
                  <a:lnSpc>
                    <a:spcPts val="2660"/>
                  </a:lnSpc>
                </a:pPr>
              </a:p>
            </p:txBody>
          </p:sp>
        </p:grpSp>
        <p:sp>
          <p:nvSpPr>
            <p:cNvPr name="Freeform 10" id="10"/>
            <p:cNvSpPr/>
            <p:nvPr/>
          </p:nvSpPr>
          <p:spPr>
            <a:xfrm flipH="false" flipV="false" rot="0">
              <a:off x="5122868" y="481961"/>
              <a:ext cx="1360410" cy="724418"/>
            </a:xfrm>
            <a:custGeom>
              <a:avLst/>
              <a:gdLst/>
              <a:ahLst/>
              <a:cxnLst/>
              <a:rect r="r" b="b" t="t" l="l"/>
              <a:pathLst>
                <a:path h="724418" w="1360410">
                  <a:moveTo>
                    <a:pt x="0" y="0"/>
                  </a:moveTo>
                  <a:lnTo>
                    <a:pt x="1360410" y="0"/>
                  </a:lnTo>
                  <a:lnTo>
                    <a:pt x="1360410" y="724418"/>
                  </a:lnTo>
                  <a:lnTo>
                    <a:pt x="0" y="724418"/>
                  </a:lnTo>
                  <a:lnTo>
                    <a:pt x="0" y="0"/>
                  </a:lnTo>
                  <a:close/>
                </a:path>
              </a:pathLst>
            </a:custGeom>
            <a:blipFill>
              <a:blip r:embed="rId3"/>
              <a:stretch>
                <a:fillRect l="0" t="0" r="0" b="0"/>
              </a:stretch>
            </a:blipFill>
          </p:spPr>
        </p:sp>
        <p:sp>
          <p:nvSpPr>
            <p:cNvPr name="Freeform 11" id="11"/>
            <p:cNvSpPr/>
            <p:nvPr/>
          </p:nvSpPr>
          <p:spPr>
            <a:xfrm flipH="false" flipV="false" rot="0">
              <a:off x="330489" y="645720"/>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sp>
          <p:nvSpPr>
            <p:cNvPr name="Freeform 12" id="12"/>
            <p:cNvSpPr/>
            <p:nvPr/>
          </p:nvSpPr>
          <p:spPr>
            <a:xfrm flipH="false" flipV="false" rot="0">
              <a:off x="995732" y="481961"/>
              <a:ext cx="724418" cy="724418"/>
            </a:xfrm>
            <a:custGeom>
              <a:avLst/>
              <a:gdLst/>
              <a:ahLst/>
              <a:cxnLst/>
              <a:rect r="r" b="b" t="t" l="l"/>
              <a:pathLst>
                <a:path h="724418" w="724418">
                  <a:moveTo>
                    <a:pt x="0" y="0"/>
                  </a:moveTo>
                  <a:lnTo>
                    <a:pt x="724419" y="0"/>
                  </a:lnTo>
                  <a:lnTo>
                    <a:pt x="724419" y="724418"/>
                  </a:lnTo>
                  <a:lnTo>
                    <a:pt x="0" y="724418"/>
                  </a:lnTo>
                  <a:lnTo>
                    <a:pt x="0" y="0"/>
                  </a:lnTo>
                  <a:close/>
                </a:path>
              </a:pathLst>
            </a:custGeom>
            <a:blipFill>
              <a:blip r:embed="rId5"/>
              <a:stretch>
                <a:fillRect l="0" t="0" r="0" b="0"/>
              </a:stretch>
            </a:blipFill>
          </p:spPr>
        </p:sp>
        <p:sp>
          <p:nvSpPr>
            <p:cNvPr name="Freeform 13" id="13"/>
            <p:cNvSpPr/>
            <p:nvPr/>
          </p:nvSpPr>
          <p:spPr>
            <a:xfrm flipH="false" flipV="false" rot="0">
              <a:off x="3296698" y="0"/>
              <a:ext cx="1670778" cy="1670778"/>
            </a:xfrm>
            <a:custGeom>
              <a:avLst/>
              <a:gdLst/>
              <a:ahLst/>
              <a:cxnLst/>
              <a:rect r="r" b="b" t="t" l="l"/>
              <a:pathLst>
                <a:path h="1670778" w="1670778">
                  <a:moveTo>
                    <a:pt x="0" y="0"/>
                  </a:moveTo>
                  <a:lnTo>
                    <a:pt x="1670778" y="0"/>
                  </a:lnTo>
                  <a:lnTo>
                    <a:pt x="1670778" y="1670778"/>
                  </a:lnTo>
                  <a:lnTo>
                    <a:pt x="0" y="1670778"/>
                  </a:lnTo>
                  <a:lnTo>
                    <a:pt x="0" y="0"/>
                  </a:lnTo>
                  <a:close/>
                </a:path>
              </a:pathLst>
            </a:custGeom>
            <a:blipFill>
              <a:blip r:embed="rId6"/>
              <a:stretch>
                <a:fillRect l="0" t="0" r="0" b="0"/>
              </a:stretch>
            </a:blipFill>
          </p:spPr>
        </p:sp>
        <p:sp>
          <p:nvSpPr>
            <p:cNvPr name="Freeform 14" id="14"/>
            <p:cNvSpPr/>
            <p:nvPr/>
          </p:nvSpPr>
          <p:spPr>
            <a:xfrm flipH="false" flipV="false" rot="0">
              <a:off x="1963555" y="393635"/>
              <a:ext cx="1318382" cy="901070"/>
            </a:xfrm>
            <a:custGeom>
              <a:avLst/>
              <a:gdLst/>
              <a:ahLst/>
              <a:cxnLst/>
              <a:rect r="r" b="b" t="t" l="l"/>
              <a:pathLst>
                <a:path h="901070" w="1318382">
                  <a:moveTo>
                    <a:pt x="0" y="0"/>
                  </a:moveTo>
                  <a:lnTo>
                    <a:pt x="1318382" y="0"/>
                  </a:lnTo>
                  <a:lnTo>
                    <a:pt x="1318382" y="901070"/>
                  </a:lnTo>
                  <a:lnTo>
                    <a:pt x="0" y="901070"/>
                  </a:lnTo>
                  <a:lnTo>
                    <a:pt x="0" y="0"/>
                  </a:lnTo>
                  <a:close/>
                </a:path>
              </a:pathLst>
            </a:custGeom>
            <a:blipFill>
              <a:blip r:embed="rId7"/>
              <a:stretch>
                <a:fillRect l="0" t="-853" r="0" b="-853"/>
              </a:stretch>
            </a:blipFill>
          </p:spPr>
        </p:sp>
        <p:sp>
          <p:nvSpPr>
            <p:cNvPr name="Freeform 15" id="15"/>
            <p:cNvSpPr/>
            <p:nvPr/>
          </p:nvSpPr>
          <p:spPr>
            <a:xfrm flipH="false" flipV="false" rot="0">
              <a:off x="6721546" y="654501"/>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grpSp>
      <p:grpSp>
        <p:nvGrpSpPr>
          <p:cNvPr name="Group 16" id="16"/>
          <p:cNvGrpSpPr/>
          <p:nvPr/>
        </p:nvGrpSpPr>
        <p:grpSpPr>
          <a:xfrm rot="0">
            <a:off x="232948" y="476448"/>
            <a:ext cx="4580007" cy="343962"/>
            <a:chOff x="0" y="0"/>
            <a:chExt cx="6106676" cy="458616"/>
          </a:xfrm>
        </p:grpSpPr>
        <p:grpSp>
          <p:nvGrpSpPr>
            <p:cNvPr name="Group 17" id="17"/>
            <p:cNvGrpSpPr/>
            <p:nvPr/>
          </p:nvGrpSpPr>
          <p:grpSpPr>
            <a:xfrm rot="0">
              <a:off x="0" y="0"/>
              <a:ext cx="484096" cy="458616"/>
              <a:chOff x="0" y="0"/>
              <a:chExt cx="492875" cy="466933"/>
            </a:xfrm>
          </p:grpSpPr>
          <p:sp>
            <p:nvSpPr>
              <p:cNvPr name="Freeform 18" id="18"/>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9" id="19"/>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387881" y="0"/>
              <a:ext cx="484096" cy="458616"/>
              <a:chOff x="0" y="0"/>
              <a:chExt cx="492875" cy="466933"/>
            </a:xfrm>
          </p:grpSpPr>
          <p:sp>
            <p:nvSpPr>
              <p:cNvPr name="Freeform 21" id="21"/>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2" id="22"/>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775762" y="0"/>
              <a:ext cx="484096" cy="458616"/>
              <a:chOff x="0" y="0"/>
              <a:chExt cx="492875" cy="466933"/>
            </a:xfrm>
          </p:grpSpPr>
          <p:sp>
            <p:nvSpPr>
              <p:cNvPr name="Freeform 24" id="24"/>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5" id="25"/>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sp>
          <p:nvSpPr>
            <p:cNvPr name="AutoShape 26" id="26"/>
            <p:cNvSpPr/>
            <p:nvPr/>
          </p:nvSpPr>
          <p:spPr>
            <a:xfrm>
              <a:off x="1320875" y="400088"/>
              <a:ext cx="4785801" cy="0"/>
            </a:xfrm>
            <a:prstGeom prst="line">
              <a:avLst/>
            </a:prstGeom>
            <a:ln cap="flat" w="12700">
              <a:solidFill>
                <a:srgbClr val="FFFFFF"/>
              </a:solidFill>
              <a:prstDash val="solid"/>
              <a:headEnd type="none" len="sm" w="sm"/>
              <a:tailEnd type="none" len="sm" w="sm"/>
            </a:ln>
          </p:spPr>
        </p:sp>
      </p:grpSp>
      <p:sp>
        <p:nvSpPr>
          <p:cNvPr name="TextBox 27" id="27"/>
          <p:cNvSpPr txBox="true"/>
          <p:nvPr/>
        </p:nvSpPr>
        <p:spPr>
          <a:xfrm rot="0">
            <a:off x="913601" y="6007736"/>
            <a:ext cx="16135699" cy="1461605"/>
          </a:xfrm>
          <a:prstGeom prst="rect">
            <a:avLst/>
          </a:prstGeom>
        </p:spPr>
        <p:txBody>
          <a:bodyPr anchor="t" rtlCol="false" tIns="0" lIns="0" bIns="0" rIns="0">
            <a:spAutoFit/>
          </a:bodyPr>
          <a:lstStyle/>
          <a:p>
            <a:pPr algn="ctr">
              <a:lnSpc>
                <a:spcPts val="9340"/>
              </a:lnSpc>
            </a:pPr>
            <a:r>
              <a:rPr lang="en-US" sz="8812" spc="881">
                <a:solidFill>
                  <a:srgbClr val="FFFFFF"/>
                </a:solidFill>
                <a:latin typeface="Arsenica"/>
                <a:ea typeface="Arsenica"/>
                <a:cs typeface="Arsenica"/>
                <a:sym typeface="Arsenica"/>
              </a:rPr>
              <a:t>Grateful for your attention</a:t>
            </a:r>
          </a:p>
        </p:txBody>
      </p:sp>
      <p:sp>
        <p:nvSpPr>
          <p:cNvPr name="TextBox 28" id="28"/>
          <p:cNvSpPr txBox="true"/>
          <p:nvPr/>
        </p:nvSpPr>
        <p:spPr>
          <a:xfrm rot="0">
            <a:off x="1690657" y="4112908"/>
            <a:ext cx="14906686" cy="1030592"/>
          </a:xfrm>
          <a:prstGeom prst="rect">
            <a:avLst/>
          </a:prstGeom>
        </p:spPr>
        <p:txBody>
          <a:bodyPr anchor="t" rtlCol="false" tIns="0" lIns="0" bIns="0" rIns="0">
            <a:spAutoFit/>
          </a:bodyPr>
          <a:lstStyle/>
          <a:p>
            <a:pPr algn="ctr">
              <a:lnSpc>
                <a:spcPts val="7839"/>
              </a:lnSpc>
            </a:pPr>
            <a:r>
              <a:rPr lang="en-US" sz="7395" spc="739">
                <a:solidFill>
                  <a:srgbClr val="FF7C03"/>
                </a:solidFill>
                <a:latin typeface="League Spartan"/>
                <a:ea typeface="League Spartan"/>
                <a:cs typeface="League Spartan"/>
                <a:sym typeface="League Spartan"/>
              </a:rPr>
              <a:t>OPEN FOR DISCUSSION.</a:t>
            </a:r>
          </a:p>
        </p:txBody>
      </p:sp>
    </p:spTree>
  </p:cSld>
  <p:clrMapOvr>
    <a:masterClrMapping/>
  </p:clrMapOvr>
  <p:transition spd="fast">
    <p:circl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5099" y="-236611"/>
            <a:ext cx="18613099" cy="11131763"/>
          </a:xfrm>
          <a:custGeom>
            <a:avLst/>
            <a:gdLst/>
            <a:ahLst/>
            <a:cxnLst/>
            <a:rect r="r" b="b" t="t" l="l"/>
            <a:pathLst>
              <a:path h="11131763" w="18613099">
                <a:moveTo>
                  <a:pt x="0" y="0"/>
                </a:moveTo>
                <a:lnTo>
                  <a:pt x="18613099" y="0"/>
                </a:lnTo>
                <a:lnTo>
                  <a:pt x="18613099" y="11131764"/>
                </a:lnTo>
                <a:lnTo>
                  <a:pt x="0" y="11131764"/>
                </a:lnTo>
                <a:lnTo>
                  <a:pt x="0" y="0"/>
                </a:lnTo>
                <a:close/>
              </a:path>
            </a:pathLst>
          </a:custGeom>
          <a:blipFill>
            <a:blip r:embed="rId2"/>
            <a:stretch>
              <a:fillRect l="0" t="-2571" r="0" b="-8829"/>
            </a:stretch>
          </a:blipFill>
        </p:spPr>
      </p:sp>
      <p:grpSp>
        <p:nvGrpSpPr>
          <p:cNvPr name="Group 3" id="3"/>
          <p:cNvGrpSpPr/>
          <p:nvPr/>
        </p:nvGrpSpPr>
        <p:grpSpPr>
          <a:xfrm rot="0">
            <a:off x="0" y="0"/>
            <a:ext cx="22243741" cy="10633050"/>
            <a:chOff x="0" y="0"/>
            <a:chExt cx="5858434" cy="2800474"/>
          </a:xfrm>
        </p:grpSpPr>
        <p:sp>
          <p:nvSpPr>
            <p:cNvPr name="Freeform 4" id="4"/>
            <p:cNvSpPr/>
            <p:nvPr/>
          </p:nvSpPr>
          <p:spPr>
            <a:xfrm flipH="false" flipV="false" rot="0">
              <a:off x="0" y="0"/>
              <a:ext cx="5858434" cy="2800474"/>
            </a:xfrm>
            <a:custGeom>
              <a:avLst/>
              <a:gdLst/>
              <a:ahLst/>
              <a:cxnLst/>
              <a:rect r="r" b="b" t="t" l="l"/>
              <a:pathLst>
                <a:path h="2800474" w="5858434">
                  <a:moveTo>
                    <a:pt x="0" y="0"/>
                  </a:moveTo>
                  <a:lnTo>
                    <a:pt x="5858434" y="0"/>
                  </a:lnTo>
                  <a:lnTo>
                    <a:pt x="5858434" y="2800474"/>
                  </a:lnTo>
                  <a:lnTo>
                    <a:pt x="0" y="2800474"/>
                  </a:lnTo>
                  <a:close/>
                </a:path>
              </a:pathLst>
            </a:custGeom>
            <a:solidFill>
              <a:srgbClr val="021531">
                <a:alpha val="88627"/>
              </a:srgbClr>
            </a:solidFill>
          </p:spPr>
        </p:sp>
        <p:sp>
          <p:nvSpPr>
            <p:cNvPr name="TextBox 5" id="5"/>
            <p:cNvSpPr txBox="true"/>
            <p:nvPr/>
          </p:nvSpPr>
          <p:spPr>
            <a:xfrm>
              <a:off x="0" y="-38100"/>
              <a:ext cx="5858434" cy="283857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595999" y="193868"/>
            <a:ext cx="5586588" cy="1253084"/>
            <a:chOff x="0" y="0"/>
            <a:chExt cx="7448784" cy="1670778"/>
          </a:xfrm>
        </p:grpSpPr>
        <p:grpSp>
          <p:nvGrpSpPr>
            <p:cNvPr name="Group 7" id="7"/>
            <p:cNvGrpSpPr/>
            <p:nvPr/>
          </p:nvGrpSpPr>
          <p:grpSpPr>
            <a:xfrm rot="0">
              <a:off x="0" y="309847"/>
              <a:ext cx="7448784" cy="1068646"/>
              <a:chOff x="0" y="0"/>
              <a:chExt cx="1454225" cy="208632"/>
            </a:xfrm>
          </p:grpSpPr>
          <p:sp>
            <p:nvSpPr>
              <p:cNvPr name="Freeform 8" id="8"/>
              <p:cNvSpPr/>
              <p:nvPr/>
            </p:nvSpPr>
            <p:spPr>
              <a:xfrm flipH="false" flipV="false" rot="0">
                <a:off x="0" y="0"/>
                <a:ext cx="1454225" cy="208631"/>
              </a:xfrm>
              <a:custGeom>
                <a:avLst/>
                <a:gdLst/>
                <a:ahLst/>
                <a:cxnLst/>
                <a:rect r="r" b="b" t="t" l="l"/>
                <a:pathLst>
                  <a:path h="208631" w="1454225">
                    <a:moveTo>
                      <a:pt x="104316" y="0"/>
                    </a:moveTo>
                    <a:lnTo>
                      <a:pt x="1349909" y="0"/>
                    </a:lnTo>
                    <a:cubicBezTo>
                      <a:pt x="1407521" y="0"/>
                      <a:pt x="1454225" y="46704"/>
                      <a:pt x="1454225" y="104316"/>
                    </a:cubicBezTo>
                    <a:lnTo>
                      <a:pt x="1454225" y="104316"/>
                    </a:lnTo>
                    <a:cubicBezTo>
                      <a:pt x="1454225" y="161928"/>
                      <a:pt x="1407521" y="208631"/>
                      <a:pt x="1349909" y="208631"/>
                    </a:cubicBezTo>
                    <a:lnTo>
                      <a:pt x="104316" y="208631"/>
                    </a:lnTo>
                    <a:cubicBezTo>
                      <a:pt x="46704" y="208631"/>
                      <a:pt x="0" y="161928"/>
                      <a:pt x="0" y="104316"/>
                    </a:cubicBezTo>
                    <a:lnTo>
                      <a:pt x="0" y="104316"/>
                    </a:lnTo>
                    <a:cubicBezTo>
                      <a:pt x="0" y="46704"/>
                      <a:pt x="46704" y="0"/>
                      <a:pt x="104316" y="0"/>
                    </a:cubicBezTo>
                    <a:close/>
                  </a:path>
                </a:pathLst>
              </a:custGeom>
              <a:solidFill>
                <a:srgbClr val="FFFFFF"/>
              </a:solidFill>
              <a:ln w="47625" cap="rnd">
                <a:solidFill>
                  <a:srgbClr val="A8B9C0"/>
                </a:solidFill>
                <a:prstDash val="solid"/>
                <a:round/>
              </a:ln>
            </p:spPr>
          </p:sp>
          <p:sp>
            <p:nvSpPr>
              <p:cNvPr name="TextBox 9" id="9"/>
              <p:cNvSpPr txBox="true"/>
              <p:nvPr/>
            </p:nvSpPr>
            <p:spPr>
              <a:xfrm>
                <a:off x="0" y="-38100"/>
                <a:ext cx="1454225" cy="246732"/>
              </a:xfrm>
              <a:prstGeom prst="rect">
                <a:avLst/>
              </a:prstGeom>
            </p:spPr>
            <p:txBody>
              <a:bodyPr anchor="ctr" rtlCol="false" tIns="45304" lIns="45304" bIns="45304" rIns="45304"/>
              <a:lstStyle/>
              <a:p>
                <a:pPr algn="ctr">
                  <a:lnSpc>
                    <a:spcPts val="2660"/>
                  </a:lnSpc>
                </a:pPr>
              </a:p>
            </p:txBody>
          </p:sp>
        </p:grpSp>
        <p:sp>
          <p:nvSpPr>
            <p:cNvPr name="Freeform 10" id="10"/>
            <p:cNvSpPr/>
            <p:nvPr/>
          </p:nvSpPr>
          <p:spPr>
            <a:xfrm flipH="false" flipV="false" rot="0">
              <a:off x="5122868" y="481961"/>
              <a:ext cx="1360410" cy="724418"/>
            </a:xfrm>
            <a:custGeom>
              <a:avLst/>
              <a:gdLst/>
              <a:ahLst/>
              <a:cxnLst/>
              <a:rect r="r" b="b" t="t" l="l"/>
              <a:pathLst>
                <a:path h="724418" w="1360410">
                  <a:moveTo>
                    <a:pt x="0" y="0"/>
                  </a:moveTo>
                  <a:lnTo>
                    <a:pt x="1360410" y="0"/>
                  </a:lnTo>
                  <a:lnTo>
                    <a:pt x="1360410" y="724418"/>
                  </a:lnTo>
                  <a:lnTo>
                    <a:pt x="0" y="724418"/>
                  </a:lnTo>
                  <a:lnTo>
                    <a:pt x="0" y="0"/>
                  </a:lnTo>
                  <a:close/>
                </a:path>
              </a:pathLst>
            </a:custGeom>
            <a:blipFill>
              <a:blip r:embed="rId3"/>
              <a:stretch>
                <a:fillRect l="0" t="0" r="0" b="0"/>
              </a:stretch>
            </a:blipFill>
          </p:spPr>
        </p:sp>
        <p:sp>
          <p:nvSpPr>
            <p:cNvPr name="Freeform 11" id="11"/>
            <p:cNvSpPr/>
            <p:nvPr/>
          </p:nvSpPr>
          <p:spPr>
            <a:xfrm flipH="false" flipV="false" rot="0">
              <a:off x="330489" y="645720"/>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sp>
          <p:nvSpPr>
            <p:cNvPr name="Freeform 12" id="12"/>
            <p:cNvSpPr/>
            <p:nvPr/>
          </p:nvSpPr>
          <p:spPr>
            <a:xfrm flipH="false" flipV="false" rot="0">
              <a:off x="995732" y="481961"/>
              <a:ext cx="724418" cy="724418"/>
            </a:xfrm>
            <a:custGeom>
              <a:avLst/>
              <a:gdLst/>
              <a:ahLst/>
              <a:cxnLst/>
              <a:rect r="r" b="b" t="t" l="l"/>
              <a:pathLst>
                <a:path h="724418" w="724418">
                  <a:moveTo>
                    <a:pt x="0" y="0"/>
                  </a:moveTo>
                  <a:lnTo>
                    <a:pt x="724419" y="0"/>
                  </a:lnTo>
                  <a:lnTo>
                    <a:pt x="724419" y="724418"/>
                  </a:lnTo>
                  <a:lnTo>
                    <a:pt x="0" y="724418"/>
                  </a:lnTo>
                  <a:lnTo>
                    <a:pt x="0" y="0"/>
                  </a:lnTo>
                  <a:close/>
                </a:path>
              </a:pathLst>
            </a:custGeom>
            <a:blipFill>
              <a:blip r:embed="rId5"/>
              <a:stretch>
                <a:fillRect l="0" t="0" r="0" b="0"/>
              </a:stretch>
            </a:blipFill>
          </p:spPr>
        </p:sp>
        <p:sp>
          <p:nvSpPr>
            <p:cNvPr name="Freeform 13" id="13"/>
            <p:cNvSpPr/>
            <p:nvPr/>
          </p:nvSpPr>
          <p:spPr>
            <a:xfrm flipH="false" flipV="false" rot="0">
              <a:off x="3296698" y="0"/>
              <a:ext cx="1670778" cy="1670778"/>
            </a:xfrm>
            <a:custGeom>
              <a:avLst/>
              <a:gdLst/>
              <a:ahLst/>
              <a:cxnLst/>
              <a:rect r="r" b="b" t="t" l="l"/>
              <a:pathLst>
                <a:path h="1670778" w="1670778">
                  <a:moveTo>
                    <a:pt x="0" y="0"/>
                  </a:moveTo>
                  <a:lnTo>
                    <a:pt x="1670778" y="0"/>
                  </a:lnTo>
                  <a:lnTo>
                    <a:pt x="1670778" y="1670778"/>
                  </a:lnTo>
                  <a:lnTo>
                    <a:pt x="0" y="1670778"/>
                  </a:lnTo>
                  <a:lnTo>
                    <a:pt x="0" y="0"/>
                  </a:lnTo>
                  <a:close/>
                </a:path>
              </a:pathLst>
            </a:custGeom>
            <a:blipFill>
              <a:blip r:embed="rId6"/>
              <a:stretch>
                <a:fillRect l="0" t="0" r="0" b="0"/>
              </a:stretch>
            </a:blipFill>
          </p:spPr>
        </p:sp>
        <p:sp>
          <p:nvSpPr>
            <p:cNvPr name="Freeform 14" id="14"/>
            <p:cNvSpPr/>
            <p:nvPr/>
          </p:nvSpPr>
          <p:spPr>
            <a:xfrm flipH="false" flipV="false" rot="0">
              <a:off x="1963555" y="393635"/>
              <a:ext cx="1318382" cy="901070"/>
            </a:xfrm>
            <a:custGeom>
              <a:avLst/>
              <a:gdLst/>
              <a:ahLst/>
              <a:cxnLst/>
              <a:rect r="r" b="b" t="t" l="l"/>
              <a:pathLst>
                <a:path h="901070" w="1318382">
                  <a:moveTo>
                    <a:pt x="0" y="0"/>
                  </a:moveTo>
                  <a:lnTo>
                    <a:pt x="1318382" y="0"/>
                  </a:lnTo>
                  <a:lnTo>
                    <a:pt x="1318382" y="901070"/>
                  </a:lnTo>
                  <a:lnTo>
                    <a:pt x="0" y="901070"/>
                  </a:lnTo>
                  <a:lnTo>
                    <a:pt x="0" y="0"/>
                  </a:lnTo>
                  <a:close/>
                </a:path>
              </a:pathLst>
            </a:custGeom>
            <a:blipFill>
              <a:blip r:embed="rId7"/>
              <a:stretch>
                <a:fillRect l="0" t="-853" r="0" b="-853"/>
              </a:stretch>
            </a:blipFill>
          </p:spPr>
        </p:sp>
        <p:sp>
          <p:nvSpPr>
            <p:cNvPr name="Freeform 15" id="15"/>
            <p:cNvSpPr/>
            <p:nvPr/>
          </p:nvSpPr>
          <p:spPr>
            <a:xfrm flipH="false" flipV="false" rot="0">
              <a:off x="6721546" y="654501"/>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grpSp>
      <p:grpSp>
        <p:nvGrpSpPr>
          <p:cNvPr name="Group 16" id="16"/>
          <p:cNvGrpSpPr/>
          <p:nvPr/>
        </p:nvGrpSpPr>
        <p:grpSpPr>
          <a:xfrm rot="0">
            <a:off x="232948" y="476448"/>
            <a:ext cx="4580007" cy="343962"/>
            <a:chOff x="0" y="0"/>
            <a:chExt cx="6106676" cy="458616"/>
          </a:xfrm>
        </p:grpSpPr>
        <p:grpSp>
          <p:nvGrpSpPr>
            <p:cNvPr name="Group 17" id="17"/>
            <p:cNvGrpSpPr/>
            <p:nvPr/>
          </p:nvGrpSpPr>
          <p:grpSpPr>
            <a:xfrm rot="0">
              <a:off x="0" y="0"/>
              <a:ext cx="484096" cy="458616"/>
              <a:chOff x="0" y="0"/>
              <a:chExt cx="492875" cy="466933"/>
            </a:xfrm>
          </p:grpSpPr>
          <p:sp>
            <p:nvSpPr>
              <p:cNvPr name="Freeform 18" id="18"/>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9" id="19"/>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387881" y="0"/>
              <a:ext cx="484096" cy="458616"/>
              <a:chOff x="0" y="0"/>
              <a:chExt cx="492875" cy="466933"/>
            </a:xfrm>
          </p:grpSpPr>
          <p:sp>
            <p:nvSpPr>
              <p:cNvPr name="Freeform 21" id="21"/>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2" id="22"/>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775762" y="0"/>
              <a:ext cx="484096" cy="458616"/>
              <a:chOff x="0" y="0"/>
              <a:chExt cx="492875" cy="466933"/>
            </a:xfrm>
          </p:grpSpPr>
          <p:sp>
            <p:nvSpPr>
              <p:cNvPr name="Freeform 24" id="24"/>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5" id="25"/>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sp>
          <p:nvSpPr>
            <p:cNvPr name="AutoShape 26" id="26"/>
            <p:cNvSpPr/>
            <p:nvPr/>
          </p:nvSpPr>
          <p:spPr>
            <a:xfrm>
              <a:off x="1320875" y="400088"/>
              <a:ext cx="4785801" cy="0"/>
            </a:xfrm>
            <a:prstGeom prst="line">
              <a:avLst/>
            </a:prstGeom>
            <a:ln cap="flat" w="12700">
              <a:solidFill>
                <a:srgbClr val="FFFFFF"/>
              </a:solidFill>
              <a:prstDash val="solid"/>
              <a:headEnd type="none" len="sm" w="sm"/>
              <a:tailEnd type="none" len="sm" w="sm"/>
            </a:ln>
          </p:spPr>
        </p:sp>
      </p:grpSp>
      <p:grpSp>
        <p:nvGrpSpPr>
          <p:cNvPr name="Group 27" id="27"/>
          <p:cNvGrpSpPr/>
          <p:nvPr/>
        </p:nvGrpSpPr>
        <p:grpSpPr>
          <a:xfrm rot="0">
            <a:off x="402017" y="2354062"/>
            <a:ext cx="17483966" cy="6787824"/>
            <a:chOff x="0" y="0"/>
            <a:chExt cx="4604831" cy="1787740"/>
          </a:xfrm>
        </p:grpSpPr>
        <p:sp>
          <p:nvSpPr>
            <p:cNvPr name="Freeform 28" id="28"/>
            <p:cNvSpPr/>
            <p:nvPr/>
          </p:nvSpPr>
          <p:spPr>
            <a:xfrm flipH="false" flipV="false" rot="0">
              <a:off x="0" y="0"/>
              <a:ext cx="4604831" cy="1787740"/>
            </a:xfrm>
            <a:custGeom>
              <a:avLst/>
              <a:gdLst/>
              <a:ahLst/>
              <a:cxnLst/>
              <a:rect r="r" b="b" t="t" l="l"/>
              <a:pathLst>
                <a:path h="1787740" w="4604831">
                  <a:moveTo>
                    <a:pt x="22583" y="0"/>
                  </a:moveTo>
                  <a:lnTo>
                    <a:pt x="4582248" y="0"/>
                  </a:lnTo>
                  <a:cubicBezTo>
                    <a:pt x="4588237" y="0"/>
                    <a:pt x="4593981" y="2379"/>
                    <a:pt x="4598216" y="6614"/>
                  </a:cubicBezTo>
                  <a:cubicBezTo>
                    <a:pt x="4602451" y="10849"/>
                    <a:pt x="4604831" y="16594"/>
                    <a:pt x="4604831" y="22583"/>
                  </a:cubicBezTo>
                  <a:lnTo>
                    <a:pt x="4604831" y="1765157"/>
                  </a:lnTo>
                  <a:cubicBezTo>
                    <a:pt x="4604831" y="1777629"/>
                    <a:pt x="4594720" y="1787740"/>
                    <a:pt x="4582248" y="1787740"/>
                  </a:cubicBezTo>
                  <a:lnTo>
                    <a:pt x="22583" y="1787740"/>
                  </a:lnTo>
                  <a:cubicBezTo>
                    <a:pt x="10111" y="1787740"/>
                    <a:pt x="0" y="1777629"/>
                    <a:pt x="0" y="1765157"/>
                  </a:cubicBezTo>
                  <a:lnTo>
                    <a:pt x="0" y="22583"/>
                  </a:lnTo>
                  <a:cubicBezTo>
                    <a:pt x="0" y="16594"/>
                    <a:pt x="2379" y="10849"/>
                    <a:pt x="6614" y="6614"/>
                  </a:cubicBezTo>
                  <a:cubicBezTo>
                    <a:pt x="10849" y="2379"/>
                    <a:pt x="16594" y="0"/>
                    <a:pt x="22583" y="0"/>
                  </a:cubicBezTo>
                  <a:close/>
                </a:path>
              </a:pathLst>
            </a:custGeom>
            <a:solidFill>
              <a:srgbClr val="202B3D"/>
            </a:solidFill>
            <a:ln w="28575" cap="rnd">
              <a:solidFill>
                <a:srgbClr val="FFF3E6"/>
              </a:solidFill>
              <a:prstDash val="solid"/>
              <a:round/>
            </a:ln>
          </p:spPr>
        </p:sp>
        <p:sp>
          <p:nvSpPr>
            <p:cNvPr name="TextBox 29" id="29"/>
            <p:cNvSpPr txBox="true"/>
            <p:nvPr/>
          </p:nvSpPr>
          <p:spPr>
            <a:xfrm>
              <a:off x="0" y="-38100"/>
              <a:ext cx="4604831" cy="1825840"/>
            </a:xfrm>
            <a:prstGeom prst="rect">
              <a:avLst/>
            </a:prstGeom>
          </p:spPr>
          <p:txBody>
            <a:bodyPr anchor="ctr" rtlCol="false" tIns="50800" lIns="50800" bIns="50800" rIns="50800"/>
            <a:lstStyle/>
            <a:p>
              <a:pPr algn="ctr">
                <a:lnSpc>
                  <a:spcPts val="2659"/>
                </a:lnSpc>
              </a:pPr>
            </a:p>
          </p:txBody>
        </p:sp>
      </p:grpSp>
      <p:sp>
        <p:nvSpPr>
          <p:cNvPr name="Freeform 30" id="30"/>
          <p:cNvSpPr/>
          <p:nvPr/>
        </p:nvSpPr>
        <p:spPr>
          <a:xfrm flipH="false" flipV="false" rot="0">
            <a:off x="9127972" y="3086100"/>
            <a:ext cx="26315" cy="5262907"/>
          </a:xfrm>
          <a:custGeom>
            <a:avLst/>
            <a:gdLst/>
            <a:ahLst/>
            <a:cxnLst/>
            <a:rect r="r" b="b" t="t" l="l"/>
            <a:pathLst>
              <a:path h="5262907" w="26315">
                <a:moveTo>
                  <a:pt x="0" y="0"/>
                </a:moveTo>
                <a:lnTo>
                  <a:pt x="26315" y="0"/>
                </a:lnTo>
                <a:lnTo>
                  <a:pt x="26315" y="5262907"/>
                </a:lnTo>
                <a:lnTo>
                  <a:pt x="0" y="52629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1" id="31"/>
          <p:cNvSpPr txBox="true"/>
          <p:nvPr/>
        </p:nvSpPr>
        <p:spPr>
          <a:xfrm rot="0">
            <a:off x="1284462" y="4782271"/>
            <a:ext cx="7056985" cy="2036183"/>
          </a:xfrm>
          <a:prstGeom prst="rect">
            <a:avLst/>
          </a:prstGeom>
        </p:spPr>
        <p:txBody>
          <a:bodyPr anchor="t" rtlCol="false" tIns="0" lIns="0" bIns="0" rIns="0">
            <a:spAutoFit/>
          </a:bodyPr>
          <a:lstStyle/>
          <a:p>
            <a:pPr algn="ctr">
              <a:lnSpc>
                <a:spcPts val="7937"/>
              </a:lnSpc>
            </a:pPr>
            <a:r>
              <a:rPr lang="en-US" sz="7488" spc="748">
                <a:solidFill>
                  <a:srgbClr val="FFFFFF"/>
                </a:solidFill>
                <a:latin typeface="League Spartan"/>
                <a:ea typeface="League Spartan"/>
                <a:cs typeface="League Spartan"/>
                <a:sym typeface="League Spartan"/>
              </a:rPr>
              <a:t>ANGGOTA KELOMPOK</a:t>
            </a:r>
          </a:p>
        </p:txBody>
      </p:sp>
      <p:sp>
        <p:nvSpPr>
          <p:cNvPr name="TextBox 32" id="32"/>
          <p:cNvSpPr txBox="true"/>
          <p:nvPr/>
        </p:nvSpPr>
        <p:spPr>
          <a:xfrm rot="0">
            <a:off x="9658350" y="4486996"/>
            <a:ext cx="7600950" cy="2401526"/>
          </a:xfrm>
          <a:prstGeom prst="rect">
            <a:avLst/>
          </a:prstGeom>
        </p:spPr>
        <p:txBody>
          <a:bodyPr anchor="t" rtlCol="false" tIns="0" lIns="0" bIns="0" rIns="0">
            <a:spAutoFit/>
          </a:bodyPr>
          <a:lstStyle/>
          <a:p>
            <a:pPr algn="ctr" marL="544416" indent="-272208" lvl="1">
              <a:lnSpc>
                <a:spcPts val="4816"/>
              </a:lnSpc>
              <a:buFont typeface="Arial"/>
              <a:buChar char="•"/>
            </a:pPr>
            <a:r>
              <a:rPr lang="en-US" sz="2521" spc="252">
                <a:solidFill>
                  <a:srgbClr val="FFFFFF"/>
                </a:solidFill>
                <a:latin typeface="Arimo"/>
                <a:ea typeface="Arimo"/>
                <a:cs typeface="Arimo"/>
                <a:sym typeface="Arimo"/>
              </a:rPr>
              <a:t>Ishmatu Aulia Rizky Kirana  2042231004 </a:t>
            </a:r>
          </a:p>
          <a:p>
            <a:pPr algn="l" marL="544416" indent="-272208" lvl="1">
              <a:lnSpc>
                <a:spcPts val="4816"/>
              </a:lnSpc>
              <a:buFont typeface="Arial"/>
              <a:buChar char="•"/>
            </a:pPr>
            <a:r>
              <a:rPr lang="en-US" sz="2521" spc="252">
                <a:solidFill>
                  <a:srgbClr val="FFFFFF"/>
                </a:solidFill>
                <a:latin typeface="Arimo"/>
                <a:ea typeface="Arimo"/>
                <a:cs typeface="Arimo"/>
                <a:sym typeface="Arimo"/>
              </a:rPr>
              <a:t>Siti</a:t>
            </a:r>
            <a:r>
              <a:rPr lang="en-US" sz="2521" spc="252">
                <a:solidFill>
                  <a:srgbClr val="FFFFFF"/>
                </a:solidFill>
                <a:latin typeface="Arimo"/>
                <a:ea typeface="Arimo"/>
                <a:cs typeface="Arimo"/>
                <a:sym typeface="Arimo"/>
              </a:rPr>
              <a:t> Aisyah                         2042231008 </a:t>
            </a:r>
          </a:p>
          <a:p>
            <a:pPr algn="l" marL="544416" indent="-272208" lvl="1">
              <a:lnSpc>
                <a:spcPts val="4816"/>
              </a:lnSpc>
              <a:buFont typeface="Arial"/>
              <a:buChar char="•"/>
            </a:pPr>
            <a:r>
              <a:rPr lang="en-US" sz="2521" spc="252">
                <a:solidFill>
                  <a:srgbClr val="FFFFFF"/>
                </a:solidFill>
                <a:latin typeface="Arimo"/>
                <a:ea typeface="Arimo"/>
                <a:cs typeface="Arimo"/>
                <a:sym typeface="Arimo"/>
              </a:rPr>
              <a:t>Shelma Nur Sabila              2042231022 </a:t>
            </a:r>
          </a:p>
          <a:p>
            <a:pPr algn="l" marL="544416" indent="-272208" lvl="1">
              <a:lnSpc>
                <a:spcPts val="4816"/>
              </a:lnSpc>
              <a:buFont typeface="Arial"/>
              <a:buChar char="•"/>
            </a:pPr>
            <a:r>
              <a:rPr lang="en-US" sz="2521" spc="252">
                <a:solidFill>
                  <a:srgbClr val="FFFFFF"/>
                </a:solidFill>
                <a:latin typeface="Arimo"/>
                <a:ea typeface="Arimo"/>
                <a:cs typeface="Arimo"/>
                <a:sym typeface="Arimo"/>
              </a:rPr>
              <a:t>Riska Hidayati Laena          2042231054 </a:t>
            </a:r>
            <a:r>
              <a:rPr lang="en-US" sz="2521" spc="252">
                <a:solidFill>
                  <a:srgbClr val="FFFFFF"/>
                </a:solidFill>
                <a:latin typeface="Arimo"/>
                <a:ea typeface="Arimo"/>
                <a:cs typeface="Arimo"/>
                <a:sym typeface="Arimo"/>
              </a:rPr>
              <a:t> </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5099" y="-236611"/>
            <a:ext cx="18613099" cy="11131763"/>
          </a:xfrm>
          <a:custGeom>
            <a:avLst/>
            <a:gdLst/>
            <a:ahLst/>
            <a:cxnLst/>
            <a:rect r="r" b="b" t="t" l="l"/>
            <a:pathLst>
              <a:path h="11131763" w="18613099">
                <a:moveTo>
                  <a:pt x="0" y="0"/>
                </a:moveTo>
                <a:lnTo>
                  <a:pt x="18613099" y="0"/>
                </a:lnTo>
                <a:lnTo>
                  <a:pt x="18613099" y="11131764"/>
                </a:lnTo>
                <a:lnTo>
                  <a:pt x="0" y="11131764"/>
                </a:lnTo>
                <a:lnTo>
                  <a:pt x="0" y="0"/>
                </a:lnTo>
                <a:close/>
              </a:path>
            </a:pathLst>
          </a:custGeom>
          <a:blipFill>
            <a:blip r:embed="rId2"/>
            <a:stretch>
              <a:fillRect l="0" t="-2571" r="0" b="-8829"/>
            </a:stretch>
          </a:blipFill>
        </p:spPr>
      </p:sp>
      <p:grpSp>
        <p:nvGrpSpPr>
          <p:cNvPr name="Group 3" id="3"/>
          <p:cNvGrpSpPr/>
          <p:nvPr/>
        </p:nvGrpSpPr>
        <p:grpSpPr>
          <a:xfrm rot="0">
            <a:off x="0" y="0"/>
            <a:ext cx="22243741" cy="10633050"/>
            <a:chOff x="0" y="0"/>
            <a:chExt cx="5858434" cy="2800474"/>
          </a:xfrm>
        </p:grpSpPr>
        <p:sp>
          <p:nvSpPr>
            <p:cNvPr name="Freeform 4" id="4"/>
            <p:cNvSpPr/>
            <p:nvPr/>
          </p:nvSpPr>
          <p:spPr>
            <a:xfrm flipH="false" flipV="false" rot="0">
              <a:off x="0" y="0"/>
              <a:ext cx="5858434" cy="2800474"/>
            </a:xfrm>
            <a:custGeom>
              <a:avLst/>
              <a:gdLst/>
              <a:ahLst/>
              <a:cxnLst/>
              <a:rect r="r" b="b" t="t" l="l"/>
              <a:pathLst>
                <a:path h="2800474" w="5858434">
                  <a:moveTo>
                    <a:pt x="0" y="0"/>
                  </a:moveTo>
                  <a:lnTo>
                    <a:pt x="5858434" y="0"/>
                  </a:lnTo>
                  <a:lnTo>
                    <a:pt x="5858434" y="2800474"/>
                  </a:lnTo>
                  <a:lnTo>
                    <a:pt x="0" y="2800474"/>
                  </a:lnTo>
                  <a:close/>
                </a:path>
              </a:pathLst>
            </a:custGeom>
            <a:solidFill>
              <a:srgbClr val="021531">
                <a:alpha val="88627"/>
              </a:srgbClr>
            </a:solidFill>
          </p:spPr>
        </p:sp>
        <p:sp>
          <p:nvSpPr>
            <p:cNvPr name="TextBox 5" id="5"/>
            <p:cNvSpPr txBox="true"/>
            <p:nvPr/>
          </p:nvSpPr>
          <p:spPr>
            <a:xfrm>
              <a:off x="0" y="-38100"/>
              <a:ext cx="5858434" cy="283857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595999" y="193868"/>
            <a:ext cx="5586588" cy="1253084"/>
            <a:chOff x="0" y="0"/>
            <a:chExt cx="7448784" cy="1670778"/>
          </a:xfrm>
        </p:grpSpPr>
        <p:grpSp>
          <p:nvGrpSpPr>
            <p:cNvPr name="Group 7" id="7"/>
            <p:cNvGrpSpPr/>
            <p:nvPr/>
          </p:nvGrpSpPr>
          <p:grpSpPr>
            <a:xfrm rot="0">
              <a:off x="0" y="309847"/>
              <a:ext cx="7448784" cy="1068646"/>
              <a:chOff x="0" y="0"/>
              <a:chExt cx="1454225" cy="208632"/>
            </a:xfrm>
          </p:grpSpPr>
          <p:sp>
            <p:nvSpPr>
              <p:cNvPr name="Freeform 8" id="8"/>
              <p:cNvSpPr/>
              <p:nvPr/>
            </p:nvSpPr>
            <p:spPr>
              <a:xfrm flipH="false" flipV="false" rot="0">
                <a:off x="0" y="0"/>
                <a:ext cx="1454225" cy="208631"/>
              </a:xfrm>
              <a:custGeom>
                <a:avLst/>
                <a:gdLst/>
                <a:ahLst/>
                <a:cxnLst/>
                <a:rect r="r" b="b" t="t" l="l"/>
                <a:pathLst>
                  <a:path h="208631" w="1454225">
                    <a:moveTo>
                      <a:pt x="104316" y="0"/>
                    </a:moveTo>
                    <a:lnTo>
                      <a:pt x="1349909" y="0"/>
                    </a:lnTo>
                    <a:cubicBezTo>
                      <a:pt x="1407521" y="0"/>
                      <a:pt x="1454225" y="46704"/>
                      <a:pt x="1454225" y="104316"/>
                    </a:cubicBezTo>
                    <a:lnTo>
                      <a:pt x="1454225" y="104316"/>
                    </a:lnTo>
                    <a:cubicBezTo>
                      <a:pt x="1454225" y="161928"/>
                      <a:pt x="1407521" y="208631"/>
                      <a:pt x="1349909" y="208631"/>
                    </a:cubicBezTo>
                    <a:lnTo>
                      <a:pt x="104316" y="208631"/>
                    </a:lnTo>
                    <a:cubicBezTo>
                      <a:pt x="46704" y="208631"/>
                      <a:pt x="0" y="161928"/>
                      <a:pt x="0" y="104316"/>
                    </a:cubicBezTo>
                    <a:lnTo>
                      <a:pt x="0" y="104316"/>
                    </a:lnTo>
                    <a:cubicBezTo>
                      <a:pt x="0" y="46704"/>
                      <a:pt x="46704" y="0"/>
                      <a:pt x="104316" y="0"/>
                    </a:cubicBezTo>
                    <a:close/>
                  </a:path>
                </a:pathLst>
              </a:custGeom>
              <a:solidFill>
                <a:srgbClr val="FFFFFF"/>
              </a:solidFill>
              <a:ln w="47625" cap="rnd">
                <a:solidFill>
                  <a:srgbClr val="A8B9C0"/>
                </a:solidFill>
                <a:prstDash val="solid"/>
                <a:round/>
              </a:ln>
            </p:spPr>
          </p:sp>
          <p:sp>
            <p:nvSpPr>
              <p:cNvPr name="TextBox 9" id="9"/>
              <p:cNvSpPr txBox="true"/>
              <p:nvPr/>
            </p:nvSpPr>
            <p:spPr>
              <a:xfrm>
                <a:off x="0" y="-38100"/>
                <a:ext cx="1454225" cy="246732"/>
              </a:xfrm>
              <a:prstGeom prst="rect">
                <a:avLst/>
              </a:prstGeom>
            </p:spPr>
            <p:txBody>
              <a:bodyPr anchor="ctr" rtlCol="false" tIns="45304" lIns="45304" bIns="45304" rIns="45304"/>
              <a:lstStyle/>
              <a:p>
                <a:pPr algn="ctr">
                  <a:lnSpc>
                    <a:spcPts val="2660"/>
                  </a:lnSpc>
                </a:pPr>
              </a:p>
            </p:txBody>
          </p:sp>
        </p:grpSp>
        <p:sp>
          <p:nvSpPr>
            <p:cNvPr name="Freeform 10" id="10"/>
            <p:cNvSpPr/>
            <p:nvPr/>
          </p:nvSpPr>
          <p:spPr>
            <a:xfrm flipH="false" flipV="false" rot="0">
              <a:off x="5122868" y="481961"/>
              <a:ext cx="1360410" cy="724418"/>
            </a:xfrm>
            <a:custGeom>
              <a:avLst/>
              <a:gdLst/>
              <a:ahLst/>
              <a:cxnLst/>
              <a:rect r="r" b="b" t="t" l="l"/>
              <a:pathLst>
                <a:path h="724418" w="1360410">
                  <a:moveTo>
                    <a:pt x="0" y="0"/>
                  </a:moveTo>
                  <a:lnTo>
                    <a:pt x="1360410" y="0"/>
                  </a:lnTo>
                  <a:lnTo>
                    <a:pt x="1360410" y="724418"/>
                  </a:lnTo>
                  <a:lnTo>
                    <a:pt x="0" y="724418"/>
                  </a:lnTo>
                  <a:lnTo>
                    <a:pt x="0" y="0"/>
                  </a:lnTo>
                  <a:close/>
                </a:path>
              </a:pathLst>
            </a:custGeom>
            <a:blipFill>
              <a:blip r:embed="rId3"/>
              <a:stretch>
                <a:fillRect l="0" t="0" r="0" b="0"/>
              </a:stretch>
            </a:blipFill>
          </p:spPr>
        </p:sp>
        <p:sp>
          <p:nvSpPr>
            <p:cNvPr name="Freeform 11" id="11"/>
            <p:cNvSpPr/>
            <p:nvPr/>
          </p:nvSpPr>
          <p:spPr>
            <a:xfrm flipH="false" flipV="false" rot="0">
              <a:off x="330489" y="645720"/>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sp>
          <p:nvSpPr>
            <p:cNvPr name="Freeform 12" id="12"/>
            <p:cNvSpPr/>
            <p:nvPr/>
          </p:nvSpPr>
          <p:spPr>
            <a:xfrm flipH="false" flipV="false" rot="0">
              <a:off x="995732" y="481961"/>
              <a:ext cx="724418" cy="724418"/>
            </a:xfrm>
            <a:custGeom>
              <a:avLst/>
              <a:gdLst/>
              <a:ahLst/>
              <a:cxnLst/>
              <a:rect r="r" b="b" t="t" l="l"/>
              <a:pathLst>
                <a:path h="724418" w="724418">
                  <a:moveTo>
                    <a:pt x="0" y="0"/>
                  </a:moveTo>
                  <a:lnTo>
                    <a:pt x="724419" y="0"/>
                  </a:lnTo>
                  <a:lnTo>
                    <a:pt x="724419" y="724418"/>
                  </a:lnTo>
                  <a:lnTo>
                    <a:pt x="0" y="724418"/>
                  </a:lnTo>
                  <a:lnTo>
                    <a:pt x="0" y="0"/>
                  </a:lnTo>
                  <a:close/>
                </a:path>
              </a:pathLst>
            </a:custGeom>
            <a:blipFill>
              <a:blip r:embed="rId5"/>
              <a:stretch>
                <a:fillRect l="0" t="0" r="0" b="0"/>
              </a:stretch>
            </a:blipFill>
          </p:spPr>
        </p:sp>
        <p:sp>
          <p:nvSpPr>
            <p:cNvPr name="Freeform 13" id="13"/>
            <p:cNvSpPr/>
            <p:nvPr/>
          </p:nvSpPr>
          <p:spPr>
            <a:xfrm flipH="false" flipV="false" rot="0">
              <a:off x="3296698" y="0"/>
              <a:ext cx="1670778" cy="1670778"/>
            </a:xfrm>
            <a:custGeom>
              <a:avLst/>
              <a:gdLst/>
              <a:ahLst/>
              <a:cxnLst/>
              <a:rect r="r" b="b" t="t" l="l"/>
              <a:pathLst>
                <a:path h="1670778" w="1670778">
                  <a:moveTo>
                    <a:pt x="0" y="0"/>
                  </a:moveTo>
                  <a:lnTo>
                    <a:pt x="1670778" y="0"/>
                  </a:lnTo>
                  <a:lnTo>
                    <a:pt x="1670778" y="1670778"/>
                  </a:lnTo>
                  <a:lnTo>
                    <a:pt x="0" y="1670778"/>
                  </a:lnTo>
                  <a:lnTo>
                    <a:pt x="0" y="0"/>
                  </a:lnTo>
                  <a:close/>
                </a:path>
              </a:pathLst>
            </a:custGeom>
            <a:blipFill>
              <a:blip r:embed="rId6"/>
              <a:stretch>
                <a:fillRect l="0" t="0" r="0" b="0"/>
              </a:stretch>
            </a:blipFill>
          </p:spPr>
        </p:sp>
        <p:sp>
          <p:nvSpPr>
            <p:cNvPr name="Freeform 14" id="14"/>
            <p:cNvSpPr/>
            <p:nvPr/>
          </p:nvSpPr>
          <p:spPr>
            <a:xfrm flipH="false" flipV="false" rot="0">
              <a:off x="1963555" y="393635"/>
              <a:ext cx="1318382" cy="901070"/>
            </a:xfrm>
            <a:custGeom>
              <a:avLst/>
              <a:gdLst/>
              <a:ahLst/>
              <a:cxnLst/>
              <a:rect r="r" b="b" t="t" l="l"/>
              <a:pathLst>
                <a:path h="901070" w="1318382">
                  <a:moveTo>
                    <a:pt x="0" y="0"/>
                  </a:moveTo>
                  <a:lnTo>
                    <a:pt x="1318382" y="0"/>
                  </a:lnTo>
                  <a:lnTo>
                    <a:pt x="1318382" y="901070"/>
                  </a:lnTo>
                  <a:lnTo>
                    <a:pt x="0" y="901070"/>
                  </a:lnTo>
                  <a:lnTo>
                    <a:pt x="0" y="0"/>
                  </a:lnTo>
                  <a:close/>
                </a:path>
              </a:pathLst>
            </a:custGeom>
            <a:blipFill>
              <a:blip r:embed="rId7"/>
              <a:stretch>
                <a:fillRect l="0" t="-853" r="0" b="-853"/>
              </a:stretch>
            </a:blipFill>
          </p:spPr>
        </p:sp>
        <p:sp>
          <p:nvSpPr>
            <p:cNvPr name="Freeform 15" id="15"/>
            <p:cNvSpPr/>
            <p:nvPr/>
          </p:nvSpPr>
          <p:spPr>
            <a:xfrm flipH="false" flipV="false" rot="0">
              <a:off x="6721546" y="654501"/>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grpSp>
      <p:grpSp>
        <p:nvGrpSpPr>
          <p:cNvPr name="Group 16" id="16"/>
          <p:cNvGrpSpPr/>
          <p:nvPr/>
        </p:nvGrpSpPr>
        <p:grpSpPr>
          <a:xfrm rot="0">
            <a:off x="232948" y="476448"/>
            <a:ext cx="4580007" cy="343962"/>
            <a:chOff x="0" y="0"/>
            <a:chExt cx="6106676" cy="458616"/>
          </a:xfrm>
        </p:grpSpPr>
        <p:grpSp>
          <p:nvGrpSpPr>
            <p:cNvPr name="Group 17" id="17"/>
            <p:cNvGrpSpPr/>
            <p:nvPr/>
          </p:nvGrpSpPr>
          <p:grpSpPr>
            <a:xfrm rot="0">
              <a:off x="0" y="0"/>
              <a:ext cx="484096" cy="458616"/>
              <a:chOff x="0" y="0"/>
              <a:chExt cx="492875" cy="466933"/>
            </a:xfrm>
          </p:grpSpPr>
          <p:sp>
            <p:nvSpPr>
              <p:cNvPr name="Freeform 18" id="18"/>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9" id="19"/>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387881" y="0"/>
              <a:ext cx="484096" cy="458616"/>
              <a:chOff x="0" y="0"/>
              <a:chExt cx="492875" cy="466933"/>
            </a:xfrm>
          </p:grpSpPr>
          <p:sp>
            <p:nvSpPr>
              <p:cNvPr name="Freeform 21" id="21"/>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2" id="22"/>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775762" y="0"/>
              <a:ext cx="484096" cy="458616"/>
              <a:chOff x="0" y="0"/>
              <a:chExt cx="492875" cy="466933"/>
            </a:xfrm>
          </p:grpSpPr>
          <p:sp>
            <p:nvSpPr>
              <p:cNvPr name="Freeform 24" id="24"/>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5" id="25"/>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sp>
          <p:nvSpPr>
            <p:cNvPr name="AutoShape 26" id="26"/>
            <p:cNvSpPr/>
            <p:nvPr/>
          </p:nvSpPr>
          <p:spPr>
            <a:xfrm>
              <a:off x="1320875" y="400088"/>
              <a:ext cx="4785801" cy="0"/>
            </a:xfrm>
            <a:prstGeom prst="line">
              <a:avLst/>
            </a:prstGeom>
            <a:ln cap="flat" w="12700">
              <a:solidFill>
                <a:srgbClr val="FFFFFF"/>
              </a:solidFill>
              <a:prstDash val="solid"/>
              <a:headEnd type="none" len="sm" w="sm"/>
              <a:tailEnd type="none" len="sm" w="sm"/>
            </a:ln>
          </p:spPr>
        </p:sp>
      </p:grpSp>
      <p:sp>
        <p:nvSpPr>
          <p:cNvPr name="TextBox 27" id="27"/>
          <p:cNvSpPr txBox="true"/>
          <p:nvPr/>
        </p:nvSpPr>
        <p:spPr>
          <a:xfrm rot="0">
            <a:off x="1284462" y="4782271"/>
            <a:ext cx="7056985" cy="2036183"/>
          </a:xfrm>
          <a:prstGeom prst="rect">
            <a:avLst/>
          </a:prstGeom>
        </p:spPr>
        <p:txBody>
          <a:bodyPr anchor="t" rtlCol="false" tIns="0" lIns="0" bIns="0" rIns="0">
            <a:spAutoFit/>
          </a:bodyPr>
          <a:lstStyle/>
          <a:p>
            <a:pPr algn="ctr">
              <a:lnSpc>
                <a:spcPts val="7937"/>
              </a:lnSpc>
            </a:pPr>
            <a:r>
              <a:rPr lang="en-US" sz="7488" spc="748">
                <a:solidFill>
                  <a:srgbClr val="FFFFFF"/>
                </a:solidFill>
                <a:latin typeface="League Spartan"/>
                <a:ea typeface="League Spartan"/>
                <a:cs typeface="League Spartan"/>
                <a:sym typeface="League Spartan"/>
              </a:rPr>
              <a:t>TABLE OF</a:t>
            </a:r>
          </a:p>
          <a:p>
            <a:pPr algn="ctr">
              <a:lnSpc>
                <a:spcPts val="7937"/>
              </a:lnSpc>
            </a:pPr>
            <a:r>
              <a:rPr lang="en-US" sz="7488" spc="748">
                <a:solidFill>
                  <a:srgbClr val="FFFFFF"/>
                </a:solidFill>
                <a:latin typeface="League Spartan"/>
                <a:ea typeface="League Spartan"/>
                <a:cs typeface="League Spartan"/>
                <a:sym typeface="League Spartan"/>
              </a:rPr>
              <a:t>CONTENT</a:t>
            </a:r>
          </a:p>
        </p:txBody>
      </p:sp>
      <p:grpSp>
        <p:nvGrpSpPr>
          <p:cNvPr name="Group 28" id="28"/>
          <p:cNvGrpSpPr/>
          <p:nvPr/>
        </p:nvGrpSpPr>
        <p:grpSpPr>
          <a:xfrm rot="0">
            <a:off x="9144000" y="1802988"/>
            <a:ext cx="7115931" cy="7889972"/>
            <a:chOff x="0" y="0"/>
            <a:chExt cx="9487908" cy="10519963"/>
          </a:xfrm>
        </p:grpSpPr>
        <p:grpSp>
          <p:nvGrpSpPr>
            <p:cNvPr name="Group 29" id="29"/>
            <p:cNvGrpSpPr/>
            <p:nvPr/>
          </p:nvGrpSpPr>
          <p:grpSpPr>
            <a:xfrm rot="0">
              <a:off x="287074" y="474808"/>
              <a:ext cx="9200835" cy="1455953"/>
              <a:chOff x="0" y="0"/>
              <a:chExt cx="3015717" cy="477211"/>
            </a:xfrm>
          </p:grpSpPr>
          <p:sp>
            <p:nvSpPr>
              <p:cNvPr name="Freeform 30" id="30"/>
              <p:cNvSpPr/>
              <p:nvPr/>
            </p:nvSpPr>
            <p:spPr>
              <a:xfrm flipH="false" flipV="false" rot="0">
                <a:off x="0" y="0"/>
                <a:ext cx="3015717" cy="477211"/>
              </a:xfrm>
              <a:custGeom>
                <a:avLst/>
                <a:gdLst/>
                <a:ahLst/>
                <a:cxnLst/>
                <a:rect r="r" b="b" t="t" l="l"/>
                <a:pathLst>
                  <a:path h="477211" w="3015717">
                    <a:moveTo>
                      <a:pt x="0" y="0"/>
                    </a:moveTo>
                    <a:lnTo>
                      <a:pt x="3015717" y="0"/>
                    </a:lnTo>
                    <a:lnTo>
                      <a:pt x="3015717" y="477211"/>
                    </a:lnTo>
                    <a:lnTo>
                      <a:pt x="0" y="477211"/>
                    </a:lnTo>
                    <a:close/>
                  </a:path>
                </a:pathLst>
              </a:custGeom>
              <a:solidFill>
                <a:srgbClr val="FFFFFF"/>
              </a:solidFill>
            </p:spPr>
          </p:sp>
          <p:sp>
            <p:nvSpPr>
              <p:cNvPr name="TextBox 31" id="31"/>
              <p:cNvSpPr txBox="true"/>
              <p:nvPr/>
            </p:nvSpPr>
            <p:spPr>
              <a:xfrm>
                <a:off x="0" y="-47625"/>
                <a:ext cx="3015717" cy="524836"/>
              </a:xfrm>
              <a:prstGeom prst="rect">
                <a:avLst/>
              </a:prstGeom>
            </p:spPr>
            <p:txBody>
              <a:bodyPr anchor="ctr" rtlCol="false" tIns="50800" lIns="50800" bIns="50800" rIns="50800"/>
              <a:lstStyle/>
              <a:p>
                <a:pPr algn="ctr">
                  <a:lnSpc>
                    <a:spcPts val="2660"/>
                  </a:lnSpc>
                </a:pPr>
              </a:p>
            </p:txBody>
          </p:sp>
        </p:grpSp>
        <p:grpSp>
          <p:nvGrpSpPr>
            <p:cNvPr name="Group 32" id="32"/>
            <p:cNvGrpSpPr/>
            <p:nvPr/>
          </p:nvGrpSpPr>
          <p:grpSpPr>
            <a:xfrm rot="0">
              <a:off x="0" y="0"/>
              <a:ext cx="1829649" cy="1604478"/>
              <a:chOff x="0" y="0"/>
              <a:chExt cx="926868" cy="812800"/>
            </a:xfrm>
          </p:grpSpPr>
          <p:sp>
            <p:nvSpPr>
              <p:cNvPr name="Freeform 33" id="33"/>
              <p:cNvSpPr/>
              <p:nvPr/>
            </p:nvSpPr>
            <p:spPr>
              <a:xfrm flipH="false" flipV="false" rot="0">
                <a:off x="0" y="0"/>
                <a:ext cx="926868" cy="812800"/>
              </a:xfrm>
              <a:custGeom>
                <a:avLst/>
                <a:gdLst/>
                <a:ahLst/>
                <a:cxnLst/>
                <a:rect r="r" b="b" t="t" l="l"/>
                <a:pathLst>
                  <a:path h="812800" w="926868">
                    <a:moveTo>
                      <a:pt x="463434" y="0"/>
                    </a:moveTo>
                    <a:cubicBezTo>
                      <a:pt x="207486" y="0"/>
                      <a:pt x="0" y="181951"/>
                      <a:pt x="0" y="406400"/>
                    </a:cubicBezTo>
                    <a:cubicBezTo>
                      <a:pt x="0" y="630849"/>
                      <a:pt x="207486" y="812800"/>
                      <a:pt x="463434" y="812800"/>
                    </a:cubicBezTo>
                    <a:cubicBezTo>
                      <a:pt x="719381" y="812800"/>
                      <a:pt x="926868" y="630849"/>
                      <a:pt x="926868" y="406400"/>
                    </a:cubicBezTo>
                    <a:cubicBezTo>
                      <a:pt x="926868" y="181951"/>
                      <a:pt x="719381" y="0"/>
                      <a:pt x="463434" y="0"/>
                    </a:cubicBezTo>
                    <a:close/>
                  </a:path>
                </a:pathLst>
              </a:custGeom>
              <a:solidFill>
                <a:srgbClr val="194A8D"/>
              </a:solidFill>
            </p:spPr>
          </p:sp>
          <p:sp>
            <p:nvSpPr>
              <p:cNvPr name="TextBox 34" id="34"/>
              <p:cNvSpPr txBox="true"/>
              <p:nvPr/>
            </p:nvSpPr>
            <p:spPr>
              <a:xfrm>
                <a:off x="86894" y="28575"/>
                <a:ext cx="753080" cy="708025"/>
              </a:xfrm>
              <a:prstGeom prst="rect">
                <a:avLst/>
              </a:prstGeom>
            </p:spPr>
            <p:txBody>
              <a:bodyPr anchor="ctr" rtlCol="false" tIns="50800" lIns="50800" bIns="50800" rIns="50800"/>
              <a:lstStyle/>
              <a:p>
                <a:pPr algn="ctr">
                  <a:lnSpc>
                    <a:spcPts val="2660"/>
                  </a:lnSpc>
                </a:pPr>
              </a:p>
            </p:txBody>
          </p:sp>
        </p:grpSp>
        <p:sp>
          <p:nvSpPr>
            <p:cNvPr name="TextBox 35" id="35"/>
            <p:cNvSpPr txBox="true"/>
            <p:nvPr/>
          </p:nvSpPr>
          <p:spPr>
            <a:xfrm rot="0">
              <a:off x="2039005" y="716514"/>
              <a:ext cx="6890621" cy="724973"/>
            </a:xfrm>
            <a:prstGeom prst="rect">
              <a:avLst/>
            </a:prstGeom>
          </p:spPr>
          <p:txBody>
            <a:bodyPr anchor="t" rtlCol="false" tIns="0" lIns="0" bIns="0" rIns="0">
              <a:spAutoFit/>
            </a:bodyPr>
            <a:lstStyle/>
            <a:p>
              <a:pPr algn="l">
                <a:lnSpc>
                  <a:spcPts val="4410"/>
                </a:lnSpc>
                <a:spcBef>
                  <a:spcPct val="0"/>
                </a:spcBef>
              </a:pPr>
              <a:r>
                <a:rPr lang="en-US" b="true" sz="3150">
                  <a:solidFill>
                    <a:srgbClr val="194A8D"/>
                  </a:solidFill>
                  <a:latin typeface="Arimo Bold"/>
                  <a:ea typeface="Arimo Bold"/>
                  <a:cs typeface="Arimo Bold"/>
                  <a:sym typeface="Arimo Bold"/>
                </a:rPr>
                <a:t>Overview</a:t>
              </a:r>
            </a:p>
          </p:txBody>
        </p:sp>
        <p:sp>
          <p:nvSpPr>
            <p:cNvPr name="TextBox 36" id="36"/>
            <p:cNvSpPr txBox="true"/>
            <p:nvPr/>
          </p:nvSpPr>
          <p:spPr>
            <a:xfrm rot="0">
              <a:off x="0" y="568639"/>
              <a:ext cx="1774346" cy="700325"/>
            </a:xfrm>
            <a:prstGeom prst="rect">
              <a:avLst/>
            </a:prstGeom>
          </p:spPr>
          <p:txBody>
            <a:bodyPr anchor="t" rtlCol="false" tIns="0" lIns="0" bIns="0" rIns="0">
              <a:spAutoFit/>
            </a:bodyPr>
            <a:lstStyle/>
            <a:p>
              <a:pPr algn="ctr">
                <a:lnSpc>
                  <a:spcPts val="3913"/>
                </a:lnSpc>
              </a:pPr>
              <a:r>
                <a:rPr lang="en-US" sz="3692" spc="369">
                  <a:solidFill>
                    <a:srgbClr val="FFFFFF"/>
                  </a:solidFill>
                  <a:latin typeface="League Spartan"/>
                  <a:ea typeface="League Spartan"/>
                  <a:cs typeface="League Spartan"/>
                  <a:sym typeface="League Spartan"/>
                </a:rPr>
                <a:t>01</a:t>
              </a:r>
            </a:p>
          </p:txBody>
        </p:sp>
        <p:grpSp>
          <p:nvGrpSpPr>
            <p:cNvPr name="Group 37" id="37"/>
            <p:cNvGrpSpPr/>
            <p:nvPr/>
          </p:nvGrpSpPr>
          <p:grpSpPr>
            <a:xfrm rot="0">
              <a:off x="287074" y="2600637"/>
              <a:ext cx="9200835" cy="1455953"/>
              <a:chOff x="0" y="0"/>
              <a:chExt cx="3015717" cy="477211"/>
            </a:xfrm>
          </p:grpSpPr>
          <p:sp>
            <p:nvSpPr>
              <p:cNvPr name="Freeform 38" id="38"/>
              <p:cNvSpPr/>
              <p:nvPr/>
            </p:nvSpPr>
            <p:spPr>
              <a:xfrm flipH="false" flipV="false" rot="0">
                <a:off x="0" y="0"/>
                <a:ext cx="3015717" cy="477211"/>
              </a:xfrm>
              <a:custGeom>
                <a:avLst/>
                <a:gdLst/>
                <a:ahLst/>
                <a:cxnLst/>
                <a:rect r="r" b="b" t="t" l="l"/>
                <a:pathLst>
                  <a:path h="477211" w="3015717">
                    <a:moveTo>
                      <a:pt x="0" y="0"/>
                    </a:moveTo>
                    <a:lnTo>
                      <a:pt x="3015717" y="0"/>
                    </a:lnTo>
                    <a:lnTo>
                      <a:pt x="3015717" y="477211"/>
                    </a:lnTo>
                    <a:lnTo>
                      <a:pt x="0" y="477211"/>
                    </a:lnTo>
                    <a:close/>
                  </a:path>
                </a:pathLst>
              </a:custGeom>
              <a:solidFill>
                <a:srgbClr val="FFFFFF"/>
              </a:solidFill>
            </p:spPr>
          </p:sp>
          <p:sp>
            <p:nvSpPr>
              <p:cNvPr name="TextBox 39" id="39"/>
              <p:cNvSpPr txBox="true"/>
              <p:nvPr/>
            </p:nvSpPr>
            <p:spPr>
              <a:xfrm>
                <a:off x="0" y="-47625"/>
                <a:ext cx="3015717" cy="524836"/>
              </a:xfrm>
              <a:prstGeom prst="rect">
                <a:avLst/>
              </a:prstGeom>
            </p:spPr>
            <p:txBody>
              <a:bodyPr anchor="ctr" rtlCol="false" tIns="50800" lIns="50800" bIns="50800" rIns="50800"/>
              <a:lstStyle/>
              <a:p>
                <a:pPr algn="ctr">
                  <a:lnSpc>
                    <a:spcPts val="2660"/>
                  </a:lnSpc>
                </a:pPr>
              </a:p>
            </p:txBody>
          </p:sp>
        </p:grpSp>
        <p:grpSp>
          <p:nvGrpSpPr>
            <p:cNvPr name="Group 40" id="40"/>
            <p:cNvGrpSpPr/>
            <p:nvPr/>
          </p:nvGrpSpPr>
          <p:grpSpPr>
            <a:xfrm rot="0">
              <a:off x="0" y="2125829"/>
              <a:ext cx="1829649" cy="1604478"/>
              <a:chOff x="0" y="0"/>
              <a:chExt cx="926868" cy="812800"/>
            </a:xfrm>
          </p:grpSpPr>
          <p:sp>
            <p:nvSpPr>
              <p:cNvPr name="Freeform 41" id="41"/>
              <p:cNvSpPr/>
              <p:nvPr/>
            </p:nvSpPr>
            <p:spPr>
              <a:xfrm flipH="false" flipV="false" rot="0">
                <a:off x="0" y="0"/>
                <a:ext cx="926868" cy="812800"/>
              </a:xfrm>
              <a:custGeom>
                <a:avLst/>
                <a:gdLst/>
                <a:ahLst/>
                <a:cxnLst/>
                <a:rect r="r" b="b" t="t" l="l"/>
                <a:pathLst>
                  <a:path h="812800" w="926868">
                    <a:moveTo>
                      <a:pt x="463434" y="0"/>
                    </a:moveTo>
                    <a:cubicBezTo>
                      <a:pt x="207486" y="0"/>
                      <a:pt x="0" y="181951"/>
                      <a:pt x="0" y="406400"/>
                    </a:cubicBezTo>
                    <a:cubicBezTo>
                      <a:pt x="0" y="630849"/>
                      <a:pt x="207486" y="812800"/>
                      <a:pt x="463434" y="812800"/>
                    </a:cubicBezTo>
                    <a:cubicBezTo>
                      <a:pt x="719381" y="812800"/>
                      <a:pt x="926868" y="630849"/>
                      <a:pt x="926868" y="406400"/>
                    </a:cubicBezTo>
                    <a:cubicBezTo>
                      <a:pt x="926868" y="181951"/>
                      <a:pt x="719381" y="0"/>
                      <a:pt x="463434" y="0"/>
                    </a:cubicBezTo>
                    <a:close/>
                  </a:path>
                </a:pathLst>
              </a:custGeom>
              <a:solidFill>
                <a:srgbClr val="194A8D"/>
              </a:solidFill>
            </p:spPr>
          </p:sp>
          <p:sp>
            <p:nvSpPr>
              <p:cNvPr name="TextBox 42" id="42"/>
              <p:cNvSpPr txBox="true"/>
              <p:nvPr/>
            </p:nvSpPr>
            <p:spPr>
              <a:xfrm>
                <a:off x="86894" y="28575"/>
                <a:ext cx="753080" cy="708025"/>
              </a:xfrm>
              <a:prstGeom prst="rect">
                <a:avLst/>
              </a:prstGeom>
            </p:spPr>
            <p:txBody>
              <a:bodyPr anchor="ctr" rtlCol="false" tIns="50800" lIns="50800" bIns="50800" rIns="50800"/>
              <a:lstStyle/>
              <a:p>
                <a:pPr algn="ctr">
                  <a:lnSpc>
                    <a:spcPts val="2660"/>
                  </a:lnSpc>
                </a:pPr>
              </a:p>
            </p:txBody>
          </p:sp>
        </p:grpSp>
        <p:sp>
          <p:nvSpPr>
            <p:cNvPr name="TextBox 43" id="43"/>
            <p:cNvSpPr txBox="true"/>
            <p:nvPr/>
          </p:nvSpPr>
          <p:spPr>
            <a:xfrm rot="0">
              <a:off x="2039005" y="2842343"/>
              <a:ext cx="6890621" cy="724973"/>
            </a:xfrm>
            <a:prstGeom prst="rect">
              <a:avLst/>
            </a:prstGeom>
          </p:spPr>
          <p:txBody>
            <a:bodyPr anchor="t" rtlCol="false" tIns="0" lIns="0" bIns="0" rIns="0">
              <a:spAutoFit/>
            </a:bodyPr>
            <a:lstStyle/>
            <a:p>
              <a:pPr algn="l">
                <a:lnSpc>
                  <a:spcPts val="4410"/>
                </a:lnSpc>
                <a:spcBef>
                  <a:spcPct val="0"/>
                </a:spcBef>
              </a:pPr>
              <a:r>
                <a:rPr lang="en-US" b="true" sz="3150">
                  <a:solidFill>
                    <a:srgbClr val="194A8D"/>
                  </a:solidFill>
                  <a:latin typeface="Arimo Bold"/>
                  <a:ea typeface="Arimo Bold"/>
                  <a:cs typeface="Arimo Bold"/>
                  <a:sym typeface="Arimo Bold"/>
                </a:rPr>
                <a:t>Rumusan dan Tujuan</a:t>
              </a:r>
            </a:p>
          </p:txBody>
        </p:sp>
        <p:sp>
          <p:nvSpPr>
            <p:cNvPr name="TextBox 44" id="44"/>
            <p:cNvSpPr txBox="true"/>
            <p:nvPr/>
          </p:nvSpPr>
          <p:spPr>
            <a:xfrm rot="0">
              <a:off x="0" y="2694468"/>
              <a:ext cx="1774346" cy="700325"/>
            </a:xfrm>
            <a:prstGeom prst="rect">
              <a:avLst/>
            </a:prstGeom>
          </p:spPr>
          <p:txBody>
            <a:bodyPr anchor="t" rtlCol="false" tIns="0" lIns="0" bIns="0" rIns="0">
              <a:spAutoFit/>
            </a:bodyPr>
            <a:lstStyle/>
            <a:p>
              <a:pPr algn="ctr">
                <a:lnSpc>
                  <a:spcPts val="3913"/>
                </a:lnSpc>
              </a:pPr>
              <a:r>
                <a:rPr lang="en-US" sz="3692" spc="369">
                  <a:solidFill>
                    <a:srgbClr val="FFFFFF"/>
                  </a:solidFill>
                  <a:latin typeface="League Spartan"/>
                  <a:ea typeface="League Spartan"/>
                  <a:cs typeface="League Spartan"/>
                  <a:sym typeface="League Spartan"/>
                </a:rPr>
                <a:t>02</a:t>
              </a:r>
            </a:p>
          </p:txBody>
        </p:sp>
        <p:grpSp>
          <p:nvGrpSpPr>
            <p:cNvPr name="Group 45" id="45"/>
            <p:cNvGrpSpPr/>
            <p:nvPr/>
          </p:nvGrpSpPr>
          <p:grpSpPr>
            <a:xfrm rot="0">
              <a:off x="287074" y="4726466"/>
              <a:ext cx="9200835" cy="1455953"/>
              <a:chOff x="0" y="0"/>
              <a:chExt cx="3015717" cy="477211"/>
            </a:xfrm>
          </p:grpSpPr>
          <p:sp>
            <p:nvSpPr>
              <p:cNvPr name="Freeform 46" id="46"/>
              <p:cNvSpPr/>
              <p:nvPr/>
            </p:nvSpPr>
            <p:spPr>
              <a:xfrm flipH="false" flipV="false" rot="0">
                <a:off x="0" y="0"/>
                <a:ext cx="3015717" cy="477211"/>
              </a:xfrm>
              <a:custGeom>
                <a:avLst/>
                <a:gdLst/>
                <a:ahLst/>
                <a:cxnLst/>
                <a:rect r="r" b="b" t="t" l="l"/>
                <a:pathLst>
                  <a:path h="477211" w="3015717">
                    <a:moveTo>
                      <a:pt x="0" y="0"/>
                    </a:moveTo>
                    <a:lnTo>
                      <a:pt x="3015717" y="0"/>
                    </a:lnTo>
                    <a:lnTo>
                      <a:pt x="3015717" y="477211"/>
                    </a:lnTo>
                    <a:lnTo>
                      <a:pt x="0" y="477211"/>
                    </a:lnTo>
                    <a:close/>
                  </a:path>
                </a:pathLst>
              </a:custGeom>
              <a:solidFill>
                <a:srgbClr val="FFFFFF"/>
              </a:solidFill>
            </p:spPr>
          </p:sp>
          <p:sp>
            <p:nvSpPr>
              <p:cNvPr name="TextBox 47" id="47"/>
              <p:cNvSpPr txBox="true"/>
              <p:nvPr/>
            </p:nvSpPr>
            <p:spPr>
              <a:xfrm>
                <a:off x="0" y="-47625"/>
                <a:ext cx="3015717" cy="524836"/>
              </a:xfrm>
              <a:prstGeom prst="rect">
                <a:avLst/>
              </a:prstGeom>
            </p:spPr>
            <p:txBody>
              <a:bodyPr anchor="ctr" rtlCol="false" tIns="50800" lIns="50800" bIns="50800" rIns="50800"/>
              <a:lstStyle/>
              <a:p>
                <a:pPr algn="ctr">
                  <a:lnSpc>
                    <a:spcPts val="2660"/>
                  </a:lnSpc>
                </a:pPr>
              </a:p>
            </p:txBody>
          </p:sp>
        </p:grpSp>
        <p:grpSp>
          <p:nvGrpSpPr>
            <p:cNvPr name="Group 48" id="48"/>
            <p:cNvGrpSpPr/>
            <p:nvPr/>
          </p:nvGrpSpPr>
          <p:grpSpPr>
            <a:xfrm rot="0">
              <a:off x="0" y="4251658"/>
              <a:ext cx="1829649" cy="1604478"/>
              <a:chOff x="0" y="0"/>
              <a:chExt cx="926868" cy="812800"/>
            </a:xfrm>
          </p:grpSpPr>
          <p:sp>
            <p:nvSpPr>
              <p:cNvPr name="Freeform 49" id="49"/>
              <p:cNvSpPr/>
              <p:nvPr/>
            </p:nvSpPr>
            <p:spPr>
              <a:xfrm flipH="false" flipV="false" rot="0">
                <a:off x="0" y="0"/>
                <a:ext cx="926868" cy="812800"/>
              </a:xfrm>
              <a:custGeom>
                <a:avLst/>
                <a:gdLst/>
                <a:ahLst/>
                <a:cxnLst/>
                <a:rect r="r" b="b" t="t" l="l"/>
                <a:pathLst>
                  <a:path h="812800" w="926868">
                    <a:moveTo>
                      <a:pt x="463434" y="0"/>
                    </a:moveTo>
                    <a:cubicBezTo>
                      <a:pt x="207486" y="0"/>
                      <a:pt x="0" y="181951"/>
                      <a:pt x="0" y="406400"/>
                    </a:cubicBezTo>
                    <a:cubicBezTo>
                      <a:pt x="0" y="630849"/>
                      <a:pt x="207486" y="812800"/>
                      <a:pt x="463434" y="812800"/>
                    </a:cubicBezTo>
                    <a:cubicBezTo>
                      <a:pt x="719381" y="812800"/>
                      <a:pt x="926868" y="630849"/>
                      <a:pt x="926868" y="406400"/>
                    </a:cubicBezTo>
                    <a:cubicBezTo>
                      <a:pt x="926868" y="181951"/>
                      <a:pt x="719381" y="0"/>
                      <a:pt x="463434" y="0"/>
                    </a:cubicBezTo>
                    <a:close/>
                  </a:path>
                </a:pathLst>
              </a:custGeom>
              <a:solidFill>
                <a:srgbClr val="194A8D"/>
              </a:solidFill>
            </p:spPr>
          </p:sp>
          <p:sp>
            <p:nvSpPr>
              <p:cNvPr name="TextBox 50" id="50"/>
              <p:cNvSpPr txBox="true"/>
              <p:nvPr/>
            </p:nvSpPr>
            <p:spPr>
              <a:xfrm>
                <a:off x="86894" y="28575"/>
                <a:ext cx="753080" cy="708025"/>
              </a:xfrm>
              <a:prstGeom prst="rect">
                <a:avLst/>
              </a:prstGeom>
            </p:spPr>
            <p:txBody>
              <a:bodyPr anchor="ctr" rtlCol="false" tIns="50800" lIns="50800" bIns="50800" rIns="50800"/>
              <a:lstStyle/>
              <a:p>
                <a:pPr algn="ctr">
                  <a:lnSpc>
                    <a:spcPts val="2660"/>
                  </a:lnSpc>
                </a:pPr>
              </a:p>
            </p:txBody>
          </p:sp>
        </p:grpSp>
        <p:sp>
          <p:nvSpPr>
            <p:cNvPr name="TextBox 51" id="51"/>
            <p:cNvSpPr txBox="true"/>
            <p:nvPr/>
          </p:nvSpPr>
          <p:spPr>
            <a:xfrm rot="0">
              <a:off x="2039005" y="5117119"/>
              <a:ext cx="6890621" cy="607972"/>
            </a:xfrm>
            <a:prstGeom prst="rect">
              <a:avLst/>
            </a:prstGeom>
          </p:spPr>
          <p:txBody>
            <a:bodyPr anchor="t" rtlCol="false" tIns="0" lIns="0" bIns="0" rIns="0">
              <a:spAutoFit/>
            </a:bodyPr>
            <a:lstStyle/>
            <a:p>
              <a:pPr algn="l">
                <a:lnSpc>
                  <a:spcPts val="3787"/>
                </a:lnSpc>
                <a:spcBef>
                  <a:spcPct val="0"/>
                </a:spcBef>
              </a:pPr>
              <a:r>
                <a:rPr lang="en-US" b="true" sz="2705">
                  <a:solidFill>
                    <a:srgbClr val="194A8D"/>
                  </a:solidFill>
                  <a:latin typeface="Arimo Bold"/>
                  <a:ea typeface="Arimo Bold"/>
                  <a:cs typeface="Arimo Bold"/>
                  <a:sym typeface="Arimo Bold"/>
                </a:rPr>
                <a:t>Desain Arsitektur Sistem</a:t>
              </a:r>
            </a:p>
          </p:txBody>
        </p:sp>
        <p:sp>
          <p:nvSpPr>
            <p:cNvPr name="TextBox 52" id="52"/>
            <p:cNvSpPr txBox="true"/>
            <p:nvPr/>
          </p:nvSpPr>
          <p:spPr>
            <a:xfrm rot="0">
              <a:off x="0" y="4820297"/>
              <a:ext cx="1774346" cy="700325"/>
            </a:xfrm>
            <a:prstGeom prst="rect">
              <a:avLst/>
            </a:prstGeom>
          </p:spPr>
          <p:txBody>
            <a:bodyPr anchor="t" rtlCol="false" tIns="0" lIns="0" bIns="0" rIns="0">
              <a:spAutoFit/>
            </a:bodyPr>
            <a:lstStyle/>
            <a:p>
              <a:pPr algn="ctr">
                <a:lnSpc>
                  <a:spcPts val="3913"/>
                </a:lnSpc>
              </a:pPr>
              <a:r>
                <a:rPr lang="en-US" sz="3692" spc="369">
                  <a:solidFill>
                    <a:srgbClr val="FFFFFF"/>
                  </a:solidFill>
                  <a:latin typeface="League Spartan"/>
                  <a:ea typeface="League Spartan"/>
                  <a:cs typeface="League Spartan"/>
                  <a:sym typeface="League Spartan"/>
                </a:rPr>
                <a:t>03</a:t>
              </a:r>
            </a:p>
          </p:txBody>
        </p:sp>
        <p:grpSp>
          <p:nvGrpSpPr>
            <p:cNvPr name="Group 53" id="53"/>
            <p:cNvGrpSpPr/>
            <p:nvPr/>
          </p:nvGrpSpPr>
          <p:grpSpPr>
            <a:xfrm rot="0">
              <a:off x="287074" y="6849360"/>
              <a:ext cx="9200835" cy="1455953"/>
              <a:chOff x="0" y="0"/>
              <a:chExt cx="3015717" cy="477211"/>
            </a:xfrm>
          </p:grpSpPr>
          <p:sp>
            <p:nvSpPr>
              <p:cNvPr name="Freeform 54" id="54"/>
              <p:cNvSpPr/>
              <p:nvPr/>
            </p:nvSpPr>
            <p:spPr>
              <a:xfrm flipH="false" flipV="false" rot="0">
                <a:off x="0" y="0"/>
                <a:ext cx="3015717" cy="477211"/>
              </a:xfrm>
              <a:custGeom>
                <a:avLst/>
                <a:gdLst/>
                <a:ahLst/>
                <a:cxnLst/>
                <a:rect r="r" b="b" t="t" l="l"/>
                <a:pathLst>
                  <a:path h="477211" w="3015717">
                    <a:moveTo>
                      <a:pt x="0" y="0"/>
                    </a:moveTo>
                    <a:lnTo>
                      <a:pt x="3015717" y="0"/>
                    </a:lnTo>
                    <a:lnTo>
                      <a:pt x="3015717" y="477211"/>
                    </a:lnTo>
                    <a:lnTo>
                      <a:pt x="0" y="477211"/>
                    </a:lnTo>
                    <a:close/>
                  </a:path>
                </a:pathLst>
              </a:custGeom>
              <a:solidFill>
                <a:srgbClr val="FFFFFF"/>
              </a:solidFill>
            </p:spPr>
          </p:sp>
          <p:sp>
            <p:nvSpPr>
              <p:cNvPr name="TextBox 55" id="55"/>
              <p:cNvSpPr txBox="true"/>
              <p:nvPr/>
            </p:nvSpPr>
            <p:spPr>
              <a:xfrm>
                <a:off x="0" y="-47625"/>
                <a:ext cx="3015717" cy="524836"/>
              </a:xfrm>
              <a:prstGeom prst="rect">
                <a:avLst/>
              </a:prstGeom>
            </p:spPr>
            <p:txBody>
              <a:bodyPr anchor="ctr" rtlCol="false" tIns="50800" lIns="50800" bIns="50800" rIns="50800"/>
              <a:lstStyle/>
              <a:p>
                <a:pPr algn="ctr">
                  <a:lnSpc>
                    <a:spcPts val="2660"/>
                  </a:lnSpc>
                </a:pPr>
              </a:p>
            </p:txBody>
          </p:sp>
        </p:grpSp>
        <p:grpSp>
          <p:nvGrpSpPr>
            <p:cNvPr name="Group 56" id="56"/>
            <p:cNvGrpSpPr/>
            <p:nvPr/>
          </p:nvGrpSpPr>
          <p:grpSpPr>
            <a:xfrm rot="0">
              <a:off x="0" y="6374552"/>
              <a:ext cx="1829649" cy="1604478"/>
              <a:chOff x="0" y="0"/>
              <a:chExt cx="926868" cy="812800"/>
            </a:xfrm>
          </p:grpSpPr>
          <p:sp>
            <p:nvSpPr>
              <p:cNvPr name="Freeform 57" id="57"/>
              <p:cNvSpPr/>
              <p:nvPr/>
            </p:nvSpPr>
            <p:spPr>
              <a:xfrm flipH="false" flipV="false" rot="0">
                <a:off x="0" y="0"/>
                <a:ext cx="926868" cy="812800"/>
              </a:xfrm>
              <a:custGeom>
                <a:avLst/>
                <a:gdLst/>
                <a:ahLst/>
                <a:cxnLst/>
                <a:rect r="r" b="b" t="t" l="l"/>
                <a:pathLst>
                  <a:path h="812800" w="926868">
                    <a:moveTo>
                      <a:pt x="463434" y="0"/>
                    </a:moveTo>
                    <a:cubicBezTo>
                      <a:pt x="207486" y="0"/>
                      <a:pt x="0" y="181951"/>
                      <a:pt x="0" y="406400"/>
                    </a:cubicBezTo>
                    <a:cubicBezTo>
                      <a:pt x="0" y="630849"/>
                      <a:pt x="207486" y="812800"/>
                      <a:pt x="463434" y="812800"/>
                    </a:cubicBezTo>
                    <a:cubicBezTo>
                      <a:pt x="719381" y="812800"/>
                      <a:pt x="926868" y="630849"/>
                      <a:pt x="926868" y="406400"/>
                    </a:cubicBezTo>
                    <a:cubicBezTo>
                      <a:pt x="926868" y="181951"/>
                      <a:pt x="719381" y="0"/>
                      <a:pt x="463434" y="0"/>
                    </a:cubicBezTo>
                    <a:close/>
                  </a:path>
                </a:pathLst>
              </a:custGeom>
              <a:solidFill>
                <a:srgbClr val="194A8D"/>
              </a:solidFill>
            </p:spPr>
          </p:sp>
          <p:sp>
            <p:nvSpPr>
              <p:cNvPr name="TextBox 58" id="58"/>
              <p:cNvSpPr txBox="true"/>
              <p:nvPr/>
            </p:nvSpPr>
            <p:spPr>
              <a:xfrm>
                <a:off x="86894" y="28575"/>
                <a:ext cx="753080" cy="708025"/>
              </a:xfrm>
              <a:prstGeom prst="rect">
                <a:avLst/>
              </a:prstGeom>
            </p:spPr>
            <p:txBody>
              <a:bodyPr anchor="ctr" rtlCol="false" tIns="50800" lIns="50800" bIns="50800" rIns="50800"/>
              <a:lstStyle/>
              <a:p>
                <a:pPr algn="ctr">
                  <a:lnSpc>
                    <a:spcPts val="2660"/>
                  </a:lnSpc>
                </a:pPr>
              </a:p>
            </p:txBody>
          </p:sp>
        </p:grpSp>
        <p:sp>
          <p:nvSpPr>
            <p:cNvPr name="TextBox 59" id="59"/>
            <p:cNvSpPr txBox="true"/>
            <p:nvPr/>
          </p:nvSpPr>
          <p:spPr>
            <a:xfrm rot="0">
              <a:off x="2039005" y="7110116"/>
              <a:ext cx="6890621" cy="607972"/>
            </a:xfrm>
            <a:prstGeom prst="rect">
              <a:avLst/>
            </a:prstGeom>
          </p:spPr>
          <p:txBody>
            <a:bodyPr anchor="t" rtlCol="false" tIns="0" lIns="0" bIns="0" rIns="0">
              <a:spAutoFit/>
            </a:bodyPr>
            <a:lstStyle/>
            <a:p>
              <a:pPr algn="l">
                <a:lnSpc>
                  <a:spcPts val="3787"/>
                </a:lnSpc>
                <a:spcBef>
                  <a:spcPct val="0"/>
                </a:spcBef>
              </a:pPr>
              <a:r>
                <a:rPr lang="en-US" b="true" sz="2705">
                  <a:solidFill>
                    <a:srgbClr val="194A8D"/>
                  </a:solidFill>
                  <a:latin typeface="Arimo Bold"/>
                  <a:ea typeface="Arimo Bold"/>
                  <a:cs typeface="Arimo Bold"/>
                  <a:sym typeface="Arimo Bold"/>
                </a:rPr>
                <a:t>Hasil Percobaan</a:t>
              </a:r>
            </a:p>
          </p:txBody>
        </p:sp>
        <p:sp>
          <p:nvSpPr>
            <p:cNvPr name="TextBox 60" id="60"/>
            <p:cNvSpPr txBox="true"/>
            <p:nvPr/>
          </p:nvSpPr>
          <p:spPr>
            <a:xfrm rot="0">
              <a:off x="0" y="6943192"/>
              <a:ext cx="1774346" cy="700325"/>
            </a:xfrm>
            <a:prstGeom prst="rect">
              <a:avLst/>
            </a:prstGeom>
          </p:spPr>
          <p:txBody>
            <a:bodyPr anchor="t" rtlCol="false" tIns="0" lIns="0" bIns="0" rIns="0">
              <a:spAutoFit/>
            </a:bodyPr>
            <a:lstStyle/>
            <a:p>
              <a:pPr algn="ctr">
                <a:lnSpc>
                  <a:spcPts val="3913"/>
                </a:lnSpc>
              </a:pPr>
              <a:r>
                <a:rPr lang="en-US" sz="3692" spc="369">
                  <a:solidFill>
                    <a:srgbClr val="FFFFFF"/>
                  </a:solidFill>
                  <a:latin typeface="League Spartan"/>
                  <a:ea typeface="League Spartan"/>
                  <a:cs typeface="League Spartan"/>
                  <a:sym typeface="League Spartan"/>
                </a:rPr>
                <a:t>04</a:t>
              </a:r>
            </a:p>
          </p:txBody>
        </p:sp>
        <p:grpSp>
          <p:nvGrpSpPr>
            <p:cNvPr name="Group 61" id="61"/>
            <p:cNvGrpSpPr/>
            <p:nvPr/>
          </p:nvGrpSpPr>
          <p:grpSpPr>
            <a:xfrm rot="0">
              <a:off x="287074" y="9064009"/>
              <a:ext cx="9200835" cy="1455953"/>
              <a:chOff x="0" y="0"/>
              <a:chExt cx="3015717" cy="477211"/>
            </a:xfrm>
          </p:grpSpPr>
          <p:sp>
            <p:nvSpPr>
              <p:cNvPr name="Freeform 62" id="62"/>
              <p:cNvSpPr/>
              <p:nvPr/>
            </p:nvSpPr>
            <p:spPr>
              <a:xfrm flipH="false" flipV="false" rot="0">
                <a:off x="0" y="0"/>
                <a:ext cx="3015717" cy="477211"/>
              </a:xfrm>
              <a:custGeom>
                <a:avLst/>
                <a:gdLst/>
                <a:ahLst/>
                <a:cxnLst/>
                <a:rect r="r" b="b" t="t" l="l"/>
                <a:pathLst>
                  <a:path h="477211" w="3015717">
                    <a:moveTo>
                      <a:pt x="0" y="0"/>
                    </a:moveTo>
                    <a:lnTo>
                      <a:pt x="3015717" y="0"/>
                    </a:lnTo>
                    <a:lnTo>
                      <a:pt x="3015717" y="477211"/>
                    </a:lnTo>
                    <a:lnTo>
                      <a:pt x="0" y="477211"/>
                    </a:lnTo>
                    <a:close/>
                  </a:path>
                </a:pathLst>
              </a:custGeom>
              <a:solidFill>
                <a:srgbClr val="FFFFFF"/>
              </a:solidFill>
            </p:spPr>
          </p:sp>
          <p:sp>
            <p:nvSpPr>
              <p:cNvPr name="TextBox 63" id="63"/>
              <p:cNvSpPr txBox="true"/>
              <p:nvPr/>
            </p:nvSpPr>
            <p:spPr>
              <a:xfrm>
                <a:off x="0" y="-47625"/>
                <a:ext cx="3015717" cy="524836"/>
              </a:xfrm>
              <a:prstGeom prst="rect">
                <a:avLst/>
              </a:prstGeom>
            </p:spPr>
            <p:txBody>
              <a:bodyPr anchor="ctr" rtlCol="false" tIns="50800" lIns="50800" bIns="50800" rIns="50800"/>
              <a:lstStyle/>
              <a:p>
                <a:pPr algn="ctr">
                  <a:lnSpc>
                    <a:spcPts val="2660"/>
                  </a:lnSpc>
                </a:pPr>
              </a:p>
            </p:txBody>
          </p:sp>
        </p:grpSp>
        <p:grpSp>
          <p:nvGrpSpPr>
            <p:cNvPr name="Group 64" id="64"/>
            <p:cNvGrpSpPr/>
            <p:nvPr/>
          </p:nvGrpSpPr>
          <p:grpSpPr>
            <a:xfrm rot="0">
              <a:off x="0" y="8589202"/>
              <a:ext cx="1829649" cy="1604478"/>
              <a:chOff x="0" y="0"/>
              <a:chExt cx="926868" cy="812800"/>
            </a:xfrm>
          </p:grpSpPr>
          <p:sp>
            <p:nvSpPr>
              <p:cNvPr name="Freeform 65" id="65"/>
              <p:cNvSpPr/>
              <p:nvPr/>
            </p:nvSpPr>
            <p:spPr>
              <a:xfrm flipH="false" flipV="false" rot="0">
                <a:off x="0" y="0"/>
                <a:ext cx="926868" cy="812800"/>
              </a:xfrm>
              <a:custGeom>
                <a:avLst/>
                <a:gdLst/>
                <a:ahLst/>
                <a:cxnLst/>
                <a:rect r="r" b="b" t="t" l="l"/>
                <a:pathLst>
                  <a:path h="812800" w="926868">
                    <a:moveTo>
                      <a:pt x="463434" y="0"/>
                    </a:moveTo>
                    <a:cubicBezTo>
                      <a:pt x="207486" y="0"/>
                      <a:pt x="0" y="181951"/>
                      <a:pt x="0" y="406400"/>
                    </a:cubicBezTo>
                    <a:cubicBezTo>
                      <a:pt x="0" y="630849"/>
                      <a:pt x="207486" y="812800"/>
                      <a:pt x="463434" y="812800"/>
                    </a:cubicBezTo>
                    <a:cubicBezTo>
                      <a:pt x="719381" y="812800"/>
                      <a:pt x="926868" y="630849"/>
                      <a:pt x="926868" y="406400"/>
                    </a:cubicBezTo>
                    <a:cubicBezTo>
                      <a:pt x="926868" y="181951"/>
                      <a:pt x="719381" y="0"/>
                      <a:pt x="463434" y="0"/>
                    </a:cubicBezTo>
                    <a:close/>
                  </a:path>
                </a:pathLst>
              </a:custGeom>
              <a:solidFill>
                <a:srgbClr val="194A8D"/>
              </a:solidFill>
            </p:spPr>
          </p:sp>
          <p:sp>
            <p:nvSpPr>
              <p:cNvPr name="TextBox 66" id="66"/>
              <p:cNvSpPr txBox="true"/>
              <p:nvPr/>
            </p:nvSpPr>
            <p:spPr>
              <a:xfrm>
                <a:off x="86894" y="28575"/>
                <a:ext cx="753080" cy="708025"/>
              </a:xfrm>
              <a:prstGeom prst="rect">
                <a:avLst/>
              </a:prstGeom>
            </p:spPr>
            <p:txBody>
              <a:bodyPr anchor="ctr" rtlCol="false" tIns="50800" lIns="50800" bIns="50800" rIns="50800"/>
              <a:lstStyle/>
              <a:p>
                <a:pPr algn="ctr">
                  <a:lnSpc>
                    <a:spcPts val="2660"/>
                  </a:lnSpc>
                </a:pPr>
              </a:p>
            </p:txBody>
          </p:sp>
        </p:grpSp>
        <p:sp>
          <p:nvSpPr>
            <p:cNvPr name="TextBox 67" id="67"/>
            <p:cNvSpPr txBox="true"/>
            <p:nvPr/>
          </p:nvSpPr>
          <p:spPr>
            <a:xfrm rot="0">
              <a:off x="2039005" y="9315241"/>
              <a:ext cx="6890621" cy="695858"/>
            </a:xfrm>
            <a:prstGeom prst="rect">
              <a:avLst/>
            </a:prstGeom>
          </p:spPr>
          <p:txBody>
            <a:bodyPr anchor="t" rtlCol="false" tIns="0" lIns="0" bIns="0" rIns="0">
              <a:spAutoFit/>
            </a:bodyPr>
            <a:lstStyle/>
            <a:p>
              <a:pPr algn="l">
                <a:lnSpc>
                  <a:spcPts val="4285"/>
                </a:lnSpc>
                <a:spcBef>
                  <a:spcPct val="0"/>
                </a:spcBef>
              </a:pPr>
              <a:r>
                <a:rPr lang="en-US" b="true" sz="3061">
                  <a:solidFill>
                    <a:srgbClr val="194A8D"/>
                  </a:solidFill>
                  <a:latin typeface="Arimo Bold"/>
                  <a:ea typeface="Arimo Bold"/>
                  <a:cs typeface="Arimo Bold"/>
                  <a:sym typeface="Arimo Bold"/>
                </a:rPr>
                <a:t>Kesimpulan</a:t>
              </a:r>
            </a:p>
          </p:txBody>
        </p:sp>
        <p:sp>
          <p:nvSpPr>
            <p:cNvPr name="TextBox 68" id="68"/>
            <p:cNvSpPr txBox="true"/>
            <p:nvPr/>
          </p:nvSpPr>
          <p:spPr>
            <a:xfrm rot="0">
              <a:off x="0" y="9157841"/>
              <a:ext cx="1774346" cy="700325"/>
            </a:xfrm>
            <a:prstGeom prst="rect">
              <a:avLst/>
            </a:prstGeom>
          </p:spPr>
          <p:txBody>
            <a:bodyPr anchor="t" rtlCol="false" tIns="0" lIns="0" bIns="0" rIns="0">
              <a:spAutoFit/>
            </a:bodyPr>
            <a:lstStyle/>
            <a:p>
              <a:pPr algn="ctr">
                <a:lnSpc>
                  <a:spcPts val="3913"/>
                </a:lnSpc>
              </a:pPr>
              <a:r>
                <a:rPr lang="en-US" sz="3692" spc="369">
                  <a:solidFill>
                    <a:srgbClr val="FFFFFF"/>
                  </a:solidFill>
                  <a:latin typeface="League Spartan"/>
                  <a:ea typeface="League Spartan"/>
                  <a:cs typeface="League Spartan"/>
                  <a:sym typeface="League Spartan"/>
                </a:rPr>
                <a:t>05</a:t>
              </a:r>
            </a:p>
          </p:txBody>
        </p:sp>
      </p:grpSp>
    </p:spTree>
  </p:cSld>
  <p:clrMapOvr>
    <a:masterClrMapping/>
  </p:clrMapOvr>
  <p:transition spd="fast">
    <p:wipe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5099" y="-236611"/>
            <a:ext cx="18613099" cy="11131763"/>
          </a:xfrm>
          <a:custGeom>
            <a:avLst/>
            <a:gdLst/>
            <a:ahLst/>
            <a:cxnLst/>
            <a:rect r="r" b="b" t="t" l="l"/>
            <a:pathLst>
              <a:path h="11131763" w="18613099">
                <a:moveTo>
                  <a:pt x="0" y="0"/>
                </a:moveTo>
                <a:lnTo>
                  <a:pt x="18613099" y="0"/>
                </a:lnTo>
                <a:lnTo>
                  <a:pt x="18613099" y="11131764"/>
                </a:lnTo>
                <a:lnTo>
                  <a:pt x="0" y="11131764"/>
                </a:lnTo>
                <a:lnTo>
                  <a:pt x="0" y="0"/>
                </a:lnTo>
                <a:close/>
              </a:path>
            </a:pathLst>
          </a:custGeom>
          <a:blipFill>
            <a:blip r:embed="rId2"/>
            <a:stretch>
              <a:fillRect l="0" t="-2571" r="0" b="-8829"/>
            </a:stretch>
          </a:blipFill>
        </p:spPr>
      </p:sp>
      <p:grpSp>
        <p:nvGrpSpPr>
          <p:cNvPr name="Group 3" id="3"/>
          <p:cNvGrpSpPr/>
          <p:nvPr/>
        </p:nvGrpSpPr>
        <p:grpSpPr>
          <a:xfrm rot="0">
            <a:off x="0" y="0"/>
            <a:ext cx="22243741" cy="10633050"/>
            <a:chOff x="0" y="0"/>
            <a:chExt cx="5858434" cy="2800474"/>
          </a:xfrm>
        </p:grpSpPr>
        <p:sp>
          <p:nvSpPr>
            <p:cNvPr name="Freeform 4" id="4"/>
            <p:cNvSpPr/>
            <p:nvPr/>
          </p:nvSpPr>
          <p:spPr>
            <a:xfrm flipH="false" flipV="false" rot="0">
              <a:off x="0" y="0"/>
              <a:ext cx="5858434" cy="2800474"/>
            </a:xfrm>
            <a:custGeom>
              <a:avLst/>
              <a:gdLst/>
              <a:ahLst/>
              <a:cxnLst/>
              <a:rect r="r" b="b" t="t" l="l"/>
              <a:pathLst>
                <a:path h="2800474" w="5858434">
                  <a:moveTo>
                    <a:pt x="0" y="0"/>
                  </a:moveTo>
                  <a:lnTo>
                    <a:pt x="5858434" y="0"/>
                  </a:lnTo>
                  <a:lnTo>
                    <a:pt x="5858434" y="2800474"/>
                  </a:lnTo>
                  <a:lnTo>
                    <a:pt x="0" y="2800474"/>
                  </a:lnTo>
                  <a:close/>
                </a:path>
              </a:pathLst>
            </a:custGeom>
            <a:solidFill>
              <a:srgbClr val="021531">
                <a:alpha val="88627"/>
              </a:srgbClr>
            </a:solidFill>
          </p:spPr>
        </p:sp>
        <p:sp>
          <p:nvSpPr>
            <p:cNvPr name="TextBox 5" id="5"/>
            <p:cNvSpPr txBox="true"/>
            <p:nvPr/>
          </p:nvSpPr>
          <p:spPr>
            <a:xfrm>
              <a:off x="0" y="-38100"/>
              <a:ext cx="5858434" cy="283857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595999" y="193868"/>
            <a:ext cx="5586588" cy="1253084"/>
            <a:chOff x="0" y="0"/>
            <a:chExt cx="7448784" cy="1670778"/>
          </a:xfrm>
        </p:grpSpPr>
        <p:grpSp>
          <p:nvGrpSpPr>
            <p:cNvPr name="Group 7" id="7"/>
            <p:cNvGrpSpPr/>
            <p:nvPr/>
          </p:nvGrpSpPr>
          <p:grpSpPr>
            <a:xfrm rot="0">
              <a:off x="0" y="309847"/>
              <a:ext cx="7448784" cy="1068646"/>
              <a:chOff x="0" y="0"/>
              <a:chExt cx="1454225" cy="208632"/>
            </a:xfrm>
          </p:grpSpPr>
          <p:sp>
            <p:nvSpPr>
              <p:cNvPr name="Freeform 8" id="8"/>
              <p:cNvSpPr/>
              <p:nvPr/>
            </p:nvSpPr>
            <p:spPr>
              <a:xfrm flipH="false" flipV="false" rot="0">
                <a:off x="0" y="0"/>
                <a:ext cx="1454225" cy="208631"/>
              </a:xfrm>
              <a:custGeom>
                <a:avLst/>
                <a:gdLst/>
                <a:ahLst/>
                <a:cxnLst/>
                <a:rect r="r" b="b" t="t" l="l"/>
                <a:pathLst>
                  <a:path h="208631" w="1454225">
                    <a:moveTo>
                      <a:pt x="104316" y="0"/>
                    </a:moveTo>
                    <a:lnTo>
                      <a:pt x="1349909" y="0"/>
                    </a:lnTo>
                    <a:cubicBezTo>
                      <a:pt x="1407521" y="0"/>
                      <a:pt x="1454225" y="46704"/>
                      <a:pt x="1454225" y="104316"/>
                    </a:cubicBezTo>
                    <a:lnTo>
                      <a:pt x="1454225" y="104316"/>
                    </a:lnTo>
                    <a:cubicBezTo>
                      <a:pt x="1454225" y="161928"/>
                      <a:pt x="1407521" y="208631"/>
                      <a:pt x="1349909" y="208631"/>
                    </a:cubicBezTo>
                    <a:lnTo>
                      <a:pt x="104316" y="208631"/>
                    </a:lnTo>
                    <a:cubicBezTo>
                      <a:pt x="46704" y="208631"/>
                      <a:pt x="0" y="161928"/>
                      <a:pt x="0" y="104316"/>
                    </a:cubicBezTo>
                    <a:lnTo>
                      <a:pt x="0" y="104316"/>
                    </a:lnTo>
                    <a:cubicBezTo>
                      <a:pt x="0" y="46704"/>
                      <a:pt x="46704" y="0"/>
                      <a:pt x="104316" y="0"/>
                    </a:cubicBezTo>
                    <a:close/>
                  </a:path>
                </a:pathLst>
              </a:custGeom>
              <a:solidFill>
                <a:srgbClr val="FFFFFF"/>
              </a:solidFill>
              <a:ln w="47625" cap="rnd">
                <a:solidFill>
                  <a:srgbClr val="A8B9C0"/>
                </a:solidFill>
                <a:prstDash val="solid"/>
                <a:round/>
              </a:ln>
            </p:spPr>
          </p:sp>
          <p:sp>
            <p:nvSpPr>
              <p:cNvPr name="TextBox 9" id="9"/>
              <p:cNvSpPr txBox="true"/>
              <p:nvPr/>
            </p:nvSpPr>
            <p:spPr>
              <a:xfrm>
                <a:off x="0" y="-38100"/>
                <a:ext cx="1454225" cy="246732"/>
              </a:xfrm>
              <a:prstGeom prst="rect">
                <a:avLst/>
              </a:prstGeom>
            </p:spPr>
            <p:txBody>
              <a:bodyPr anchor="ctr" rtlCol="false" tIns="45304" lIns="45304" bIns="45304" rIns="45304"/>
              <a:lstStyle/>
              <a:p>
                <a:pPr algn="ctr">
                  <a:lnSpc>
                    <a:spcPts val="2660"/>
                  </a:lnSpc>
                </a:pPr>
              </a:p>
            </p:txBody>
          </p:sp>
        </p:grpSp>
        <p:sp>
          <p:nvSpPr>
            <p:cNvPr name="Freeform 10" id="10"/>
            <p:cNvSpPr/>
            <p:nvPr/>
          </p:nvSpPr>
          <p:spPr>
            <a:xfrm flipH="false" flipV="false" rot="0">
              <a:off x="5122868" y="481961"/>
              <a:ext cx="1360410" cy="724418"/>
            </a:xfrm>
            <a:custGeom>
              <a:avLst/>
              <a:gdLst/>
              <a:ahLst/>
              <a:cxnLst/>
              <a:rect r="r" b="b" t="t" l="l"/>
              <a:pathLst>
                <a:path h="724418" w="1360410">
                  <a:moveTo>
                    <a:pt x="0" y="0"/>
                  </a:moveTo>
                  <a:lnTo>
                    <a:pt x="1360410" y="0"/>
                  </a:lnTo>
                  <a:lnTo>
                    <a:pt x="1360410" y="724418"/>
                  </a:lnTo>
                  <a:lnTo>
                    <a:pt x="0" y="724418"/>
                  </a:lnTo>
                  <a:lnTo>
                    <a:pt x="0" y="0"/>
                  </a:lnTo>
                  <a:close/>
                </a:path>
              </a:pathLst>
            </a:custGeom>
            <a:blipFill>
              <a:blip r:embed="rId3"/>
              <a:stretch>
                <a:fillRect l="0" t="0" r="0" b="0"/>
              </a:stretch>
            </a:blipFill>
          </p:spPr>
        </p:sp>
        <p:sp>
          <p:nvSpPr>
            <p:cNvPr name="Freeform 11" id="11"/>
            <p:cNvSpPr/>
            <p:nvPr/>
          </p:nvSpPr>
          <p:spPr>
            <a:xfrm flipH="false" flipV="false" rot="0">
              <a:off x="330489" y="645720"/>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sp>
          <p:nvSpPr>
            <p:cNvPr name="Freeform 12" id="12"/>
            <p:cNvSpPr/>
            <p:nvPr/>
          </p:nvSpPr>
          <p:spPr>
            <a:xfrm flipH="false" flipV="false" rot="0">
              <a:off x="995732" y="481961"/>
              <a:ext cx="724418" cy="724418"/>
            </a:xfrm>
            <a:custGeom>
              <a:avLst/>
              <a:gdLst/>
              <a:ahLst/>
              <a:cxnLst/>
              <a:rect r="r" b="b" t="t" l="l"/>
              <a:pathLst>
                <a:path h="724418" w="724418">
                  <a:moveTo>
                    <a:pt x="0" y="0"/>
                  </a:moveTo>
                  <a:lnTo>
                    <a:pt x="724419" y="0"/>
                  </a:lnTo>
                  <a:lnTo>
                    <a:pt x="724419" y="724418"/>
                  </a:lnTo>
                  <a:lnTo>
                    <a:pt x="0" y="724418"/>
                  </a:lnTo>
                  <a:lnTo>
                    <a:pt x="0" y="0"/>
                  </a:lnTo>
                  <a:close/>
                </a:path>
              </a:pathLst>
            </a:custGeom>
            <a:blipFill>
              <a:blip r:embed="rId5"/>
              <a:stretch>
                <a:fillRect l="0" t="0" r="0" b="0"/>
              </a:stretch>
            </a:blipFill>
          </p:spPr>
        </p:sp>
        <p:sp>
          <p:nvSpPr>
            <p:cNvPr name="Freeform 13" id="13"/>
            <p:cNvSpPr/>
            <p:nvPr/>
          </p:nvSpPr>
          <p:spPr>
            <a:xfrm flipH="false" flipV="false" rot="0">
              <a:off x="3296698" y="0"/>
              <a:ext cx="1670778" cy="1670778"/>
            </a:xfrm>
            <a:custGeom>
              <a:avLst/>
              <a:gdLst/>
              <a:ahLst/>
              <a:cxnLst/>
              <a:rect r="r" b="b" t="t" l="l"/>
              <a:pathLst>
                <a:path h="1670778" w="1670778">
                  <a:moveTo>
                    <a:pt x="0" y="0"/>
                  </a:moveTo>
                  <a:lnTo>
                    <a:pt x="1670778" y="0"/>
                  </a:lnTo>
                  <a:lnTo>
                    <a:pt x="1670778" y="1670778"/>
                  </a:lnTo>
                  <a:lnTo>
                    <a:pt x="0" y="1670778"/>
                  </a:lnTo>
                  <a:lnTo>
                    <a:pt x="0" y="0"/>
                  </a:lnTo>
                  <a:close/>
                </a:path>
              </a:pathLst>
            </a:custGeom>
            <a:blipFill>
              <a:blip r:embed="rId6"/>
              <a:stretch>
                <a:fillRect l="0" t="0" r="0" b="0"/>
              </a:stretch>
            </a:blipFill>
          </p:spPr>
        </p:sp>
        <p:sp>
          <p:nvSpPr>
            <p:cNvPr name="Freeform 14" id="14"/>
            <p:cNvSpPr/>
            <p:nvPr/>
          </p:nvSpPr>
          <p:spPr>
            <a:xfrm flipH="false" flipV="false" rot="0">
              <a:off x="1963555" y="393635"/>
              <a:ext cx="1318382" cy="901070"/>
            </a:xfrm>
            <a:custGeom>
              <a:avLst/>
              <a:gdLst/>
              <a:ahLst/>
              <a:cxnLst/>
              <a:rect r="r" b="b" t="t" l="l"/>
              <a:pathLst>
                <a:path h="901070" w="1318382">
                  <a:moveTo>
                    <a:pt x="0" y="0"/>
                  </a:moveTo>
                  <a:lnTo>
                    <a:pt x="1318382" y="0"/>
                  </a:lnTo>
                  <a:lnTo>
                    <a:pt x="1318382" y="901070"/>
                  </a:lnTo>
                  <a:lnTo>
                    <a:pt x="0" y="901070"/>
                  </a:lnTo>
                  <a:lnTo>
                    <a:pt x="0" y="0"/>
                  </a:lnTo>
                  <a:close/>
                </a:path>
              </a:pathLst>
            </a:custGeom>
            <a:blipFill>
              <a:blip r:embed="rId7"/>
              <a:stretch>
                <a:fillRect l="0" t="-853" r="0" b="-853"/>
              </a:stretch>
            </a:blipFill>
          </p:spPr>
        </p:sp>
        <p:sp>
          <p:nvSpPr>
            <p:cNvPr name="Freeform 15" id="15"/>
            <p:cNvSpPr/>
            <p:nvPr/>
          </p:nvSpPr>
          <p:spPr>
            <a:xfrm flipH="false" flipV="false" rot="0">
              <a:off x="6721546" y="654501"/>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grpSp>
      <p:grpSp>
        <p:nvGrpSpPr>
          <p:cNvPr name="Group 16" id="16"/>
          <p:cNvGrpSpPr/>
          <p:nvPr/>
        </p:nvGrpSpPr>
        <p:grpSpPr>
          <a:xfrm rot="0">
            <a:off x="232948" y="476448"/>
            <a:ext cx="4580007" cy="343962"/>
            <a:chOff x="0" y="0"/>
            <a:chExt cx="6106676" cy="458616"/>
          </a:xfrm>
        </p:grpSpPr>
        <p:grpSp>
          <p:nvGrpSpPr>
            <p:cNvPr name="Group 17" id="17"/>
            <p:cNvGrpSpPr/>
            <p:nvPr/>
          </p:nvGrpSpPr>
          <p:grpSpPr>
            <a:xfrm rot="0">
              <a:off x="0" y="0"/>
              <a:ext cx="484096" cy="458616"/>
              <a:chOff x="0" y="0"/>
              <a:chExt cx="492875" cy="466933"/>
            </a:xfrm>
          </p:grpSpPr>
          <p:sp>
            <p:nvSpPr>
              <p:cNvPr name="Freeform 18" id="18"/>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9" id="19"/>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387881" y="0"/>
              <a:ext cx="484096" cy="458616"/>
              <a:chOff x="0" y="0"/>
              <a:chExt cx="492875" cy="466933"/>
            </a:xfrm>
          </p:grpSpPr>
          <p:sp>
            <p:nvSpPr>
              <p:cNvPr name="Freeform 21" id="21"/>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2" id="22"/>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775762" y="0"/>
              <a:ext cx="484096" cy="458616"/>
              <a:chOff x="0" y="0"/>
              <a:chExt cx="492875" cy="466933"/>
            </a:xfrm>
          </p:grpSpPr>
          <p:sp>
            <p:nvSpPr>
              <p:cNvPr name="Freeform 24" id="24"/>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5" id="25"/>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sp>
          <p:nvSpPr>
            <p:cNvPr name="AutoShape 26" id="26"/>
            <p:cNvSpPr/>
            <p:nvPr/>
          </p:nvSpPr>
          <p:spPr>
            <a:xfrm>
              <a:off x="1320875" y="400088"/>
              <a:ext cx="4785801" cy="0"/>
            </a:xfrm>
            <a:prstGeom prst="line">
              <a:avLst/>
            </a:prstGeom>
            <a:ln cap="flat" w="12700">
              <a:solidFill>
                <a:srgbClr val="FFFFFF"/>
              </a:solidFill>
              <a:prstDash val="solid"/>
              <a:headEnd type="none" len="sm" w="sm"/>
              <a:tailEnd type="none" len="sm" w="sm"/>
            </a:ln>
          </p:spPr>
        </p:sp>
      </p:grpSp>
      <p:grpSp>
        <p:nvGrpSpPr>
          <p:cNvPr name="Group 27" id="27"/>
          <p:cNvGrpSpPr/>
          <p:nvPr/>
        </p:nvGrpSpPr>
        <p:grpSpPr>
          <a:xfrm rot="0">
            <a:off x="924049" y="2069138"/>
            <a:ext cx="14525610" cy="1710000"/>
            <a:chOff x="0" y="0"/>
            <a:chExt cx="4878872" cy="574356"/>
          </a:xfrm>
        </p:grpSpPr>
        <p:sp>
          <p:nvSpPr>
            <p:cNvPr name="Freeform 28" id="28"/>
            <p:cNvSpPr/>
            <p:nvPr/>
          </p:nvSpPr>
          <p:spPr>
            <a:xfrm flipH="false" flipV="false" rot="0">
              <a:off x="0" y="0"/>
              <a:ext cx="4878872" cy="574356"/>
            </a:xfrm>
            <a:custGeom>
              <a:avLst/>
              <a:gdLst/>
              <a:ahLst/>
              <a:cxnLst/>
              <a:rect r="r" b="b" t="t" l="l"/>
              <a:pathLst>
                <a:path h="574356" w="4878872">
                  <a:moveTo>
                    <a:pt x="27182" y="0"/>
                  </a:moveTo>
                  <a:lnTo>
                    <a:pt x="4851690" y="0"/>
                  </a:lnTo>
                  <a:cubicBezTo>
                    <a:pt x="4858898" y="0"/>
                    <a:pt x="4865812" y="2864"/>
                    <a:pt x="4870910" y="7961"/>
                  </a:cubicBezTo>
                  <a:cubicBezTo>
                    <a:pt x="4876008" y="13059"/>
                    <a:pt x="4878872" y="19973"/>
                    <a:pt x="4878872" y="27182"/>
                  </a:cubicBezTo>
                  <a:lnTo>
                    <a:pt x="4878872" y="547174"/>
                  </a:lnTo>
                  <a:cubicBezTo>
                    <a:pt x="4878872" y="562186"/>
                    <a:pt x="4866702" y="574356"/>
                    <a:pt x="4851690" y="574356"/>
                  </a:cubicBezTo>
                  <a:lnTo>
                    <a:pt x="27182" y="574356"/>
                  </a:lnTo>
                  <a:cubicBezTo>
                    <a:pt x="12170" y="574356"/>
                    <a:pt x="0" y="562186"/>
                    <a:pt x="0" y="547174"/>
                  </a:cubicBezTo>
                  <a:lnTo>
                    <a:pt x="0" y="27182"/>
                  </a:lnTo>
                  <a:cubicBezTo>
                    <a:pt x="0" y="12170"/>
                    <a:pt x="12170" y="0"/>
                    <a:pt x="27182" y="0"/>
                  </a:cubicBezTo>
                  <a:close/>
                </a:path>
              </a:pathLst>
            </a:custGeom>
            <a:solidFill>
              <a:srgbClr val="202B3D"/>
            </a:solidFill>
            <a:ln w="28575" cap="rnd">
              <a:solidFill>
                <a:srgbClr val="FFF3E6"/>
              </a:solidFill>
              <a:prstDash val="solid"/>
              <a:round/>
            </a:ln>
          </p:spPr>
        </p:sp>
        <p:sp>
          <p:nvSpPr>
            <p:cNvPr name="TextBox 29" id="29"/>
            <p:cNvSpPr txBox="true"/>
            <p:nvPr/>
          </p:nvSpPr>
          <p:spPr>
            <a:xfrm>
              <a:off x="0" y="-38100"/>
              <a:ext cx="4878872" cy="612456"/>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1266202" y="2450422"/>
            <a:ext cx="13841302" cy="966481"/>
          </a:xfrm>
          <a:prstGeom prst="rect">
            <a:avLst/>
          </a:prstGeom>
        </p:spPr>
        <p:txBody>
          <a:bodyPr anchor="t" rtlCol="false" tIns="0" lIns="0" bIns="0" rIns="0">
            <a:spAutoFit/>
          </a:bodyPr>
          <a:lstStyle/>
          <a:p>
            <a:pPr algn="just">
              <a:lnSpc>
                <a:spcPts val="2537"/>
              </a:lnSpc>
            </a:pPr>
            <a:r>
              <a:rPr lang="en-US" b="true" sz="2393" spc="239">
                <a:solidFill>
                  <a:srgbClr val="FFFFFF"/>
                </a:solidFill>
                <a:latin typeface="Arimo Bold"/>
                <a:ea typeface="Arimo Bold"/>
                <a:cs typeface="Arimo Bold"/>
                <a:sym typeface="Arimo Bold"/>
              </a:rPr>
              <a:t>Fermentasi tempe sangat dipengaruhi oleh suhu dan kelembaban,</a:t>
            </a:r>
            <a:r>
              <a:rPr lang="en-US" sz="2393" spc="239">
                <a:solidFill>
                  <a:srgbClr val="FFFFFF"/>
                </a:solidFill>
                <a:latin typeface="Arimo"/>
                <a:ea typeface="Arimo"/>
                <a:cs typeface="Arimo"/>
                <a:sym typeface="Arimo"/>
              </a:rPr>
              <a:t> </a:t>
            </a:r>
            <a:r>
              <a:rPr lang="en-US" sz="2393" spc="239">
                <a:solidFill>
                  <a:srgbClr val="FFFFFF"/>
                </a:solidFill>
                <a:latin typeface="Arimo"/>
                <a:ea typeface="Arimo"/>
                <a:cs typeface="Arimo"/>
                <a:sym typeface="Arimo"/>
              </a:rPr>
              <a:t>di</a:t>
            </a:r>
            <a:r>
              <a:rPr lang="en-US" sz="2393" spc="239">
                <a:solidFill>
                  <a:srgbClr val="FFFFFF"/>
                </a:solidFill>
                <a:latin typeface="Arimo"/>
                <a:ea typeface="Arimo"/>
                <a:cs typeface="Arimo"/>
                <a:sym typeface="Arimo"/>
              </a:rPr>
              <a:t> mana</a:t>
            </a:r>
            <a:r>
              <a:rPr lang="en-US" sz="2393" spc="239">
                <a:solidFill>
                  <a:srgbClr val="FFFFFF"/>
                </a:solidFill>
                <a:latin typeface="Arimo"/>
                <a:ea typeface="Arimo"/>
                <a:cs typeface="Arimo"/>
                <a:sym typeface="Arimo"/>
              </a:rPr>
              <a:t> jamur Rhizopus oligosporus membutuhkan suhu optim</a:t>
            </a:r>
            <a:r>
              <a:rPr lang="en-US" sz="2393" spc="239">
                <a:solidFill>
                  <a:srgbClr val="FFFFFF"/>
                </a:solidFill>
                <a:latin typeface="Arimo"/>
                <a:ea typeface="Arimo"/>
                <a:cs typeface="Arimo"/>
                <a:sym typeface="Arimo"/>
              </a:rPr>
              <a:t>al 30–37 °C dan kelembaban 70–80% agar dapat tumbuh dengan baik dan menghasilkan tempe berkualitas.</a:t>
            </a:r>
          </a:p>
        </p:txBody>
      </p:sp>
      <p:sp>
        <p:nvSpPr>
          <p:cNvPr name="TextBox 31" id="31"/>
          <p:cNvSpPr txBox="true"/>
          <p:nvPr/>
        </p:nvSpPr>
        <p:spPr>
          <a:xfrm rot="0">
            <a:off x="-2805401" y="1129565"/>
            <a:ext cx="10656705" cy="710972"/>
          </a:xfrm>
          <a:prstGeom prst="rect">
            <a:avLst/>
          </a:prstGeom>
        </p:spPr>
        <p:txBody>
          <a:bodyPr anchor="t" rtlCol="false" tIns="0" lIns="0" bIns="0" rIns="0">
            <a:spAutoFit/>
          </a:bodyPr>
          <a:lstStyle/>
          <a:p>
            <a:pPr algn="ctr">
              <a:lnSpc>
                <a:spcPts val="5475"/>
              </a:lnSpc>
            </a:pPr>
            <a:r>
              <a:rPr lang="en-US" sz="5165" spc="516">
                <a:solidFill>
                  <a:srgbClr val="FFFFFF"/>
                </a:solidFill>
                <a:latin typeface="League Spartan"/>
                <a:ea typeface="League Spartan"/>
                <a:cs typeface="League Spartan"/>
                <a:sym typeface="League Spartan"/>
              </a:rPr>
              <a:t>OVERVIEW</a:t>
            </a:r>
          </a:p>
        </p:txBody>
      </p:sp>
      <p:grpSp>
        <p:nvGrpSpPr>
          <p:cNvPr name="Group 32" id="32"/>
          <p:cNvGrpSpPr/>
          <p:nvPr/>
        </p:nvGrpSpPr>
        <p:grpSpPr>
          <a:xfrm rot="0">
            <a:off x="2397446" y="4081382"/>
            <a:ext cx="14525610" cy="1710000"/>
            <a:chOff x="0" y="0"/>
            <a:chExt cx="4878872" cy="574356"/>
          </a:xfrm>
        </p:grpSpPr>
        <p:sp>
          <p:nvSpPr>
            <p:cNvPr name="Freeform 33" id="33"/>
            <p:cNvSpPr/>
            <p:nvPr/>
          </p:nvSpPr>
          <p:spPr>
            <a:xfrm flipH="false" flipV="false" rot="0">
              <a:off x="0" y="0"/>
              <a:ext cx="4878872" cy="574356"/>
            </a:xfrm>
            <a:custGeom>
              <a:avLst/>
              <a:gdLst/>
              <a:ahLst/>
              <a:cxnLst/>
              <a:rect r="r" b="b" t="t" l="l"/>
              <a:pathLst>
                <a:path h="574356" w="4878872">
                  <a:moveTo>
                    <a:pt x="27182" y="0"/>
                  </a:moveTo>
                  <a:lnTo>
                    <a:pt x="4851690" y="0"/>
                  </a:lnTo>
                  <a:cubicBezTo>
                    <a:pt x="4858898" y="0"/>
                    <a:pt x="4865812" y="2864"/>
                    <a:pt x="4870910" y="7961"/>
                  </a:cubicBezTo>
                  <a:cubicBezTo>
                    <a:pt x="4876008" y="13059"/>
                    <a:pt x="4878872" y="19973"/>
                    <a:pt x="4878872" y="27182"/>
                  </a:cubicBezTo>
                  <a:lnTo>
                    <a:pt x="4878872" y="547174"/>
                  </a:lnTo>
                  <a:cubicBezTo>
                    <a:pt x="4878872" y="562186"/>
                    <a:pt x="4866702" y="574356"/>
                    <a:pt x="4851690" y="574356"/>
                  </a:cubicBezTo>
                  <a:lnTo>
                    <a:pt x="27182" y="574356"/>
                  </a:lnTo>
                  <a:cubicBezTo>
                    <a:pt x="12170" y="574356"/>
                    <a:pt x="0" y="562186"/>
                    <a:pt x="0" y="547174"/>
                  </a:cubicBezTo>
                  <a:lnTo>
                    <a:pt x="0" y="27182"/>
                  </a:lnTo>
                  <a:cubicBezTo>
                    <a:pt x="0" y="12170"/>
                    <a:pt x="12170" y="0"/>
                    <a:pt x="27182" y="0"/>
                  </a:cubicBezTo>
                  <a:close/>
                </a:path>
              </a:pathLst>
            </a:custGeom>
            <a:solidFill>
              <a:srgbClr val="202B3D"/>
            </a:solidFill>
            <a:ln w="28575" cap="rnd">
              <a:solidFill>
                <a:srgbClr val="FFF3E6"/>
              </a:solidFill>
              <a:prstDash val="solid"/>
              <a:round/>
            </a:ln>
          </p:spPr>
        </p:sp>
        <p:sp>
          <p:nvSpPr>
            <p:cNvPr name="TextBox 34" id="34"/>
            <p:cNvSpPr txBox="true"/>
            <p:nvPr/>
          </p:nvSpPr>
          <p:spPr>
            <a:xfrm>
              <a:off x="0" y="-38100"/>
              <a:ext cx="4878872" cy="612456"/>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2739599" y="4462666"/>
            <a:ext cx="13841302" cy="966481"/>
          </a:xfrm>
          <a:prstGeom prst="rect">
            <a:avLst/>
          </a:prstGeom>
        </p:spPr>
        <p:txBody>
          <a:bodyPr anchor="t" rtlCol="false" tIns="0" lIns="0" bIns="0" rIns="0">
            <a:spAutoFit/>
          </a:bodyPr>
          <a:lstStyle/>
          <a:p>
            <a:pPr algn="just">
              <a:lnSpc>
                <a:spcPts val="2537"/>
              </a:lnSpc>
            </a:pPr>
            <a:r>
              <a:rPr lang="en-US" b="true" sz="2393" spc="239">
                <a:solidFill>
                  <a:srgbClr val="FFFFFF"/>
                </a:solidFill>
                <a:latin typeface="Arimo Bold"/>
                <a:ea typeface="Arimo Bold"/>
                <a:cs typeface="Arimo Bold"/>
                <a:sym typeface="Arimo Bold"/>
              </a:rPr>
              <a:t>Penggunaan sensor SHT20 berbasis komunikasi RS-485 dipilih karena keunggulannya dalam akurasi, kestabilan, dan jangkauan transmisi,</a:t>
            </a:r>
            <a:r>
              <a:rPr lang="en-US" sz="2393" spc="239">
                <a:solidFill>
                  <a:srgbClr val="FFFFFF"/>
                </a:solidFill>
                <a:latin typeface="Arimo"/>
                <a:ea typeface="Arimo"/>
                <a:cs typeface="Arimo"/>
                <a:sym typeface="Arimo"/>
              </a:rPr>
              <a:t> sert</a:t>
            </a:r>
            <a:r>
              <a:rPr lang="en-US" sz="2393" spc="239">
                <a:solidFill>
                  <a:srgbClr val="FFFFFF"/>
                </a:solidFill>
                <a:latin typeface="Arimo"/>
                <a:ea typeface="Arimo"/>
                <a:cs typeface="Arimo"/>
                <a:sym typeface="Arimo"/>
              </a:rPr>
              <a:t>a lebih tahan terhadap gangguan dibanding sistem nirkabel seperti Wi-Fi</a:t>
            </a:r>
          </a:p>
        </p:txBody>
      </p:sp>
      <p:grpSp>
        <p:nvGrpSpPr>
          <p:cNvPr name="Group 36" id="36"/>
          <p:cNvGrpSpPr/>
          <p:nvPr/>
        </p:nvGrpSpPr>
        <p:grpSpPr>
          <a:xfrm rot="0">
            <a:off x="924049" y="6091902"/>
            <a:ext cx="14525610" cy="1710000"/>
            <a:chOff x="0" y="0"/>
            <a:chExt cx="4878872" cy="574356"/>
          </a:xfrm>
        </p:grpSpPr>
        <p:sp>
          <p:nvSpPr>
            <p:cNvPr name="Freeform 37" id="37"/>
            <p:cNvSpPr/>
            <p:nvPr/>
          </p:nvSpPr>
          <p:spPr>
            <a:xfrm flipH="false" flipV="false" rot="0">
              <a:off x="0" y="0"/>
              <a:ext cx="4878872" cy="574356"/>
            </a:xfrm>
            <a:custGeom>
              <a:avLst/>
              <a:gdLst/>
              <a:ahLst/>
              <a:cxnLst/>
              <a:rect r="r" b="b" t="t" l="l"/>
              <a:pathLst>
                <a:path h="574356" w="4878872">
                  <a:moveTo>
                    <a:pt x="27182" y="0"/>
                  </a:moveTo>
                  <a:lnTo>
                    <a:pt x="4851690" y="0"/>
                  </a:lnTo>
                  <a:cubicBezTo>
                    <a:pt x="4858898" y="0"/>
                    <a:pt x="4865812" y="2864"/>
                    <a:pt x="4870910" y="7961"/>
                  </a:cubicBezTo>
                  <a:cubicBezTo>
                    <a:pt x="4876008" y="13059"/>
                    <a:pt x="4878872" y="19973"/>
                    <a:pt x="4878872" y="27182"/>
                  </a:cubicBezTo>
                  <a:lnTo>
                    <a:pt x="4878872" y="547174"/>
                  </a:lnTo>
                  <a:cubicBezTo>
                    <a:pt x="4878872" y="562186"/>
                    <a:pt x="4866702" y="574356"/>
                    <a:pt x="4851690" y="574356"/>
                  </a:cubicBezTo>
                  <a:lnTo>
                    <a:pt x="27182" y="574356"/>
                  </a:lnTo>
                  <a:cubicBezTo>
                    <a:pt x="12170" y="574356"/>
                    <a:pt x="0" y="562186"/>
                    <a:pt x="0" y="547174"/>
                  </a:cubicBezTo>
                  <a:lnTo>
                    <a:pt x="0" y="27182"/>
                  </a:lnTo>
                  <a:cubicBezTo>
                    <a:pt x="0" y="12170"/>
                    <a:pt x="12170" y="0"/>
                    <a:pt x="27182" y="0"/>
                  </a:cubicBezTo>
                  <a:close/>
                </a:path>
              </a:pathLst>
            </a:custGeom>
            <a:solidFill>
              <a:srgbClr val="202B3D"/>
            </a:solidFill>
            <a:ln w="28575" cap="rnd">
              <a:solidFill>
                <a:srgbClr val="FFF3E6"/>
              </a:solidFill>
              <a:prstDash val="solid"/>
              <a:round/>
            </a:ln>
          </p:spPr>
        </p:sp>
        <p:sp>
          <p:nvSpPr>
            <p:cNvPr name="TextBox 38" id="38"/>
            <p:cNvSpPr txBox="true"/>
            <p:nvPr/>
          </p:nvSpPr>
          <p:spPr>
            <a:xfrm>
              <a:off x="0" y="-38100"/>
              <a:ext cx="4878872" cy="612456"/>
            </a:xfrm>
            <a:prstGeom prst="rect">
              <a:avLst/>
            </a:prstGeom>
          </p:spPr>
          <p:txBody>
            <a:bodyPr anchor="ctr" rtlCol="false" tIns="50800" lIns="50800" bIns="50800" rIns="50800"/>
            <a:lstStyle/>
            <a:p>
              <a:pPr algn="ctr">
                <a:lnSpc>
                  <a:spcPts val="2659"/>
                </a:lnSpc>
              </a:pPr>
            </a:p>
          </p:txBody>
        </p:sp>
      </p:grpSp>
      <p:sp>
        <p:nvSpPr>
          <p:cNvPr name="TextBox 39" id="39"/>
          <p:cNvSpPr txBox="true"/>
          <p:nvPr/>
        </p:nvSpPr>
        <p:spPr>
          <a:xfrm rot="0">
            <a:off x="1266202" y="6473186"/>
            <a:ext cx="13841302" cy="966481"/>
          </a:xfrm>
          <a:prstGeom prst="rect">
            <a:avLst/>
          </a:prstGeom>
        </p:spPr>
        <p:txBody>
          <a:bodyPr anchor="t" rtlCol="false" tIns="0" lIns="0" bIns="0" rIns="0">
            <a:spAutoFit/>
          </a:bodyPr>
          <a:lstStyle/>
          <a:p>
            <a:pPr algn="just">
              <a:lnSpc>
                <a:spcPts val="2537"/>
              </a:lnSpc>
            </a:pPr>
            <a:r>
              <a:rPr lang="en-US" b="true" sz="2393" spc="239">
                <a:solidFill>
                  <a:srgbClr val="FFFFFF"/>
                </a:solidFill>
                <a:latin typeface="Arimo Bold"/>
                <a:ea typeface="Arimo Bold"/>
                <a:cs typeface="Arimo Bold"/>
                <a:sym typeface="Arimo Bold"/>
              </a:rPr>
              <a:t>Sistem kontrol otomatis yang terintegrasi dengan mikrokontroler industri memungkinkan pengaturan suhu, kelembaban, dan aktuator secara presisi</a:t>
            </a:r>
            <a:r>
              <a:rPr lang="en-US" sz="2393" spc="239">
                <a:solidFill>
                  <a:srgbClr val="FFFFFF"/>
                </a:solidFill>
                <a:latin typeface="Arimo"/>
                <a:ea typeface="Arimo"/>
                <a:cs typeface="Arimo"/>
                <a:sym typeface="Arimo"/>
              </a:rPr>
              <a:t>, sekaligus melakukan pencat</a:t>
            </a:r>
            <a:r>
              <a:rPr lang="en-US" sz="2393" spc="239">
                <a:solidFill>
                  <a:srgbClr val="FFFFFF"/>
                </a:solidFill>
                <a:latin typeface="Arimo"/>
                <a:ea typeface="Arimo"/>
                <a:cs typeface="Arimo"/>
                <a:sym typeface="Arimo"/>
              </a:rPr>
              <a:t>atan data historis untuk evaluasi proses produksi</a:t>
            </a:r>
          </a:p>
        </p:txBody>
      </p:sp>
      <p:grpSp>
        <p:nvGrpSpPr>
          <p:cNvPr name="Group 40" id="40"/>
          <p:cNvGrpSpPr/>
          <p:nvPr/>
        </p:nvGrpSpPr>
        <p:grpSpPr>
          <a:xfrm rot="0">
            <a:off x="2513242" y="8106701"/>
            <a:ext cx="14525610" cy="1710000"/>
            <a:chOff x="0" y="0"/>
            <a:chExt cx="4878872" cy="574356"/>
          </a:xfrm>
        </p:grpSpPr>
        <p:sp>
          <p:nvSpPr>
            <p:cNvPr name="Freeform 41" id="41"/>
            <p:cNvSpPr/>
            <p:nvPr/>
          </p:nvSpPr>
          <p:spPr>
            <a:xfrm flipH="false" flipV="false" rot="0">
              <a:off x="0" y="0"/>
              <a:ext cx="4878872" cy="574356"/>
            </a:xfrm>
            <a:custGeom>
              <a:avLst/>
              <a:gdLst/>
              <a:ahLst/>
              <a:cxnLst/>
              <a:rect r="r" b="b" t="t" l="l"/>
              <a:pathLst>
                <a:path h="574356" w="4878872">
                  <a:moveTo>
                    <a:pt x="27182" y="0"/>
                  </a:moveTo>
                  <a:lnTo>
                    <a:pt x="4851690" y="0"/>
                  </a:lnTo>
                  <a:cubicBezTo>
                    <a:pt x="4858898" y="0"/>
                    <a:pt x="4865812" y="2864"/>
                    <a:pt x="4870910" y="7961"/>
                  </a:cubicBezTo>
                  <a:cubicBezTo>
                    <a:pt x="4876008" y="13059"/>
                    <a:pt x="4878872" y="19973"/>
                    <a:pt x="4878872" y="27182"/>
                  </a:cubicBezTo>
                  <a:lnTo>
                    <a:pt x="4878872" y="547174"/>
                  </a:lnTo>
                  <a:cubicBezTo>
                    <a:pt x="4878872" y="562186"/>
                    <a:pt x="4866702" y="574356"/>
                    <a:pt x="4851690" y="574356"/>
                  </a:cubicBezTo>
                  <a:lnTo>
                    <a:pt x="27182" y="574356"/>
                  </a:lnTo>
                  <a:cubicBezTo>
                    <a:pt x="12170" y="574356"/>
                    <a:pt x="0" y="562186"/>
                    <a:pt x="0" y="547174"/>
                  </a:cubicBezTo>
                  <a:lnTo>
                    <a:pt x="0" y="27182"/>
                  </a:lnTo>
                  <a:cubicBezTo>
                    <a:pt x="0" y="12170"/>
                    <a:pt x="12170" y="0"/>
                    <a:pt x="27182" y="0"/>
                  </a:cubicBezTo>
                  <a:close/>
                </a:path>
              </a:pathLst>
            </a:custGeom>
            <a:solidFill>
              <a:srgbClr val="202B3D"/>
            </a:solidFill>
            <a:ln w="28575" cap="rnd">
              <a:solidFill>
                <a:srgbClr val="FFF3E6"/>
              </a:solidFill>
              <a:prstDash val="solid"/>
              <a:round/>
            </a:ln>
          </p:spPr>
        </p:sp>
        <p:sp>
          <p:nvSpPr>
            <p:cNvPr name="TextBox 42" id="42"/>
            <p:cNvSpPr txBox="true"/>
            <p:nvPr/>
          </p:nvSpPr>
          <p:spPr>
            <a:xfrm>
              <a:off x="0" y="-38100"/>
              <a:ext cx="4878872" cy="612456"/>
            </a:xfrm>
            <a:prstGeom prst="rect">
              <a:avLst/>
            </a:prstGeom>
          </p:spPr>
          <p:txBody>
            <a:bodyPr anchor="ctr" rtlCol="false" tIns="50800" lIns="50800" bIns="50800" rIns="50800"/>
            <a:lstStyle/>
            <a:p>
              <a:pPr algn="ctr">
                <a:lnSpc>
                  <a:spcPts val="2659"/>
                </a:lnSpc>
              </a:pPr>
            </a:p>
          </p:txBody>
        </p:sp>
      </p:grpSp>
      <p:sp>
        <p:nvSpPr>
          <p:cNvPr name="TextBox 43" id="43"/>
          <p:cNvSpPr txBox="true"/>
          <p:nvPr/>
        </p:nvSpPr>
        <p:spPr>
          <a:xfrm rot="0">
            <a:off x="2855396" y="8330823"/>
            <a:ext cx="13841302" cy="1280806"/>
          </a:xfrm>
          <a:prstGeom prst="rect">
            <a:avLst/>
          </a:prstGeom>
        </p:spPr>
        <p:txBody>
          <a:bodyPr anchor="t" rtlCol="false" tIns="0" lIns="0" bIns="0" rIns="0">
            <a:spAutoFit/>
          </a:bodyPr>
          <a:lstStyle/>
          <a:p>
            <a:pPr algn="just">
              <a:lnSpc>
                <a:spcPts val="2537"/>
              </a:lnSpc>
            </a:pPr>
            <a:r>
              <a:rPr lang="en-US" b="true" sz="2393" spc="239">
                <a:solidFill>
                  <a:srgbClr val="FFFFFF"/>
                </a:solidFill>
                <a:latin typeface="Arimo Bold"/>
                <a:ea typeface="Arimo Bold"/>
                <a:cs typeface="Arimo Bold"/>
                <a:sym typeface="Arimo Bold"/>
              </a:rPr>
              <a:t>Penerapan sistem ini terbukti meningkatkan efisiensi waktu fermentasi hingga 25% dan menghasilkan kualitas tempe yang lebih konsisten</a:t>
            </a:r>
            <a:r>
              <a:rPr lang="en-US" sz="2393" spc="239">
                <a:solidFill>
                  <a:srgbClr val="FFFFFF"/>
                </a:solidFill>
                <a:latin typeface="Arimo"/>
                <a:ea typeface="Arimo"/>
                <a:cs typeface="Arimo"/>
                <a:sym typeface="Arimo"/>
              </a:rPr>
              <a:t>, mesk</a:t>
            </a:r>
            <a:r>
              <a:rPr lang="en-US" sz="2393" spc="239">
                <a:solidFill>
                  <a:srgbClr val="FFFFFF"/>
                </a:solidFill>
                <a:latin typeface="Arimo"/>
                <a:ea typeface="Arimo"/>
                <a:cs typeface="Arimo"/>
                <a:sym typeface="Arimo"/>
              </a:rPr>
              <a:t>ipu</a:t>
            </a:r>
            <a:r>
              <a:rPr lang="en-US" sz="2393" spc="239">
                <a:solidFill>
                  <a:srgbClr val="FFFFFF"/>
                </a:solidFill>
                <a:latin typeface="Arimo"/>
                <a:ea typeface="Arimo"/>
                <a:cs typeface="Arimo"/>
                <a:sym typeface="Arimo"/>
              </a:rPr>
              <a:t>n</a:t>
            </a:r>
            <a:r>
              <a:rPr lang="en-US" sz="2393" spc="239">
                <a:solidFill>
                  <a:srgbClr val="FFFFFF"/>
                </a:solidFill>
                <a:latin typeface="Arimo"/>
                <a:ea typeface="Arimo"/>
                <a:cs typeface="Arimo"/>
                <a:sym typeface="Arimo"/>
              </a:rPr>
              <a:t> memerlukan investasi aw</a:t>
            </a:r>
            <a:r>
              <a:rPr lang="en-US" sz="2393" spc="239">
                <a:solidFill>
                  <a:srgbClr val="FFFFFF"/>
                </a:solidFill>
                <a:latin typeface="Arimo"/>
                <a:ea typeface="Arimo"/>
                <a:cs typeface="Arimo"/>
                <a:sym typeface="Arimo"/>
              </a:rPr>
              <a:t>al yang lebih besar untuk peralatan RS-485 dan sumber daya listrik yang stabil</a:t>
            </a:r>
          </a:p>
        </p:txBody>
      </p:sp>
    </p:spTree>
  </p:cSld>
  <p:clrMapOvr>
    <a:masterClrMapping/>
  </p:clrMapOvr>
  <p:transition spd="fast">
    <p:cover dir="d"/>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5099" y="-236611"/>
            <a:ext cx="18613099" cy="11131763"/>
          </a:xfrm>
          <a:custGeom>
            <a:avLst/>
            <a:gdLst/>
            <a:ahLst/>
            <a:cxnLst/>
            <a:rect r="r" b="b" t="t" l="l"/>
            <a:pathLst>
              <a:path h="11131763" w="18613099">
                <a:moveTo>
                  <a:pt x="0" y="0"/>
                </a:moveTo>
                <a:lnTo>
                  <a:pt x="18613099" y="0"/>
                </a:lnTo>
                <a:lnTo>
                  <a:pt x="18613099" y="11131764"/>
                </a:lnTo>
                <a:lnTo>
                  <a:pt x="0" y="11131764"/>
                </a:lnTo>
                <a:lnTo>
                  <a:pt x="0" y="0"/>
                </a:lnTo>
                <a:close/>
              </a:path>
            </a:pathLst>
          </a:custGeom>
          <a:blipFill>
            <a:blip r:embed="rId2"/>
            <a:stretch>
              <a:fillRect l="0" t="-2571" r="0" b="-8829"/>
            </a:stretch>
          </a:blipFill>
        </p:spPr>
      </p:sp>
      <p:grpSp>
        <p:nvGrpSpPr>
          <p:cNvPr name="Group 3" id="3"/>
          <p:cNvGrpSpPr/>
          <p:nvPr/>
        </p:nvGrpSpPr>
        <p:grpSpPr>
          <a:xfrm rot="0">
            <a:off x="0" y="0"/>
            <a:ext cx="22243741" cy="10633050"/>
            <a:chOff x="0" y="0"/>
            <a:chExt cx="5858434" cy="2800474"/>
          </a:xfrm>
        </p:grpSpPr>
        <p:sp>
          <p:nvSpPr>
            <p:cNvPr name="Freeform 4" id="4"/>
            <p:cNvSpPr/>
            <p:nvPr/>
          </p:nvSpPr>
          <p:spPr>
            <a:xfrm flipH="false" flipV="false" rot="0">
              <a:off x="0" y="0"/>
              <a:ext cx="5858434" cy="2800474"/>
            </a:xfrm>
            <a:custGeom>
              <a:avLst/>
              <a:gdLst/>
              <a:ahLst/>
              <a:cxnLst/>
              <a:rect r="r" b="b" t="t" l="l"/>
              <a:pathLst>
                <a:path h="2800474" w="5858434">
                  <a:moveTo>
                    <a:pt x="0" y="0"/>
                  </a:moveTo>
                  <a:lnTo>
                    <a:pt x="5858434" y="0"/>
                  </a:lnTo>
                  <a:lnTo>
                    <a:pt x="5858434" y="2800474"/>
                  </a:lnTo>
                  <a:lnTo>
                    <a:pt x="0" y="2800474"/>
                  </a:lnTo>
                  <a:close/>
                </a:path>
              </a:pathLst>
            </a:custGeom>
            <a:solidFill>
              <a:srgbClr val="021531">
                <a:alpha val="88627"/>
              </a:srgbClr>
            </a:solidFill>
          </p:spPr>
        </p:sp>
        <p:sp>
          <p:nvSpPr>
            <p:cNvPr name="TextBox 5" id="5"/>
            <p:cNvSpPr txBox="true"/>
            <p:nvPr/>
          </p:nvSpPr>
          <p:spPr>
            <a:xfrm>
              <a:off x="0" y="-38100"/>
              <a:ext cx="5858434" cy="283857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595999" y="193868"/>
            <a:ext cx="5586588" cy="1253084"/>
            <a:chOff x="0" y="0"/>
            <a:chExt cx="7448784" cy="1670778"/>
          </a:xfrm>
        </p:grpSpPr>
        <p:grpSp>
          <p:nvGrpSpPr>
            <p:cNvPr name="Group 7" id="7"/>
            <p:cNvGrpSpPr/>
            <p:nvPr/>
          </p:nvGrpSpPr>
          <p:grpSpPr>
            <a:xfrm rot="0">
              <a:off x="0" y="309847"/>
              <a:ext cx="7448784" cy="1068646"/>
              <a:chOff x="0" y="0"/>
              <a:chExt cx="1454225" cy="208632"/>
            </a:xfrm>
          </p:grpSpPr>
          <p:sp>
            <p:nvSpPr>
              <p:cNvPr name="Freeform 8" id="8"/>
              <p:cNvSpPr/>
              <p:nvPr/>
            </p:nvSpPr>
            <p:spPr>
              <a:xfrm flipH="false" flipV="false" rot="0">
                <a:off x="0" y="0"/>
                <a:ext cx="1454225" cy="208631"/>
              </a:xfrm>
              <a:custGeom>
                <a:avLst/>
                <a:gdLst/>
                <a:ahLst/>
                <a:cxnLst/>
                <a:rect r="r" b="b" t="t" l="l"/>
                <a:pathLst>
                  <a:path h="208631" w="1454225">
                    <a:moveTo>
                      <a:pt x="104316" y="0"/>
                    </a:moveTo>
                    <a:lnTo>
                      <a:pt x="1349909" y="0"/>
                    </a:lnTo>
                    <a:cubicBezTo>
                      <a:pt x="1407521" y="0"/>
                      <a:pt x="1454225" y="46704"/>
                      <a:pt x="1454225" y="104316"/>
                    </a:cubicBezTo>
                    <a:lnTo>
                      <a:pt x="1454225" y="104316"/>
                    </a:lnTo>
                    <a:cubicBezTo>
                      <a:pt x="1454225" y="161928"/>
                      <a:pt x="1407521" y="208631"/>
                      <a:pt x="1349909" y="208631"/>
                    </a:cubicBezTo>
                    <a:lnTo>
                      <a:pt x="104316" y="208631"/>
                    </a:lnTo>
                    <a:cubicBezTo>
                      <a:pt x="46704" y="208631"/>
                      <a:pt x="0" y="161928"/>
                      <a:pt x="0" y="104316"/>
                    </a:cubicBezTo>
                    <a:lnTo>
                      <a:pt x="0" y="104316"/>
                    </a:lnTo>
                    <a:cubicBezTo>
                      <a:pt x="0" y="46704"/>
                      <a:pt x="46704" y="0"/>
                      <a:pt x="104316" y="0"/>
                    </a:cubicBezTo>
                    <a:close/>
                  </a:path>
                </a:pathLst>
              </a:custGeom>
              <a:solidFill>
                <a:srgbClr val="FFFFFF"/>
              </a:solidFill>
              <a:ln w="47625" cap="rnd">
                <a:solidFill>
                  <a:srgbClr val="A8B9C0"/>
                </a:solidFill>
                <a:prstDash val="solid"/>
                <a:round/>
              </a:ln>
            </p:spPr>
          </p:sp>
          <p:sp>
            <p:nvSpPr>
              <p:cNvPr name="TextBox 9" id="9"/>
              <p:cNvSpPr txBox="true"/>
              <p:nvPr/>
            </p:nvSpPr>
            <p:spPr>
              <a:xfrm>
                <a:off x="0" y="-38100"/>
                <a:ext cx="1454225" cy="246732"/>
              </a:xfrm>
              <a:prstGeom prst="rect">
                <a:avLst/>
              </a:prstGeom>
            </p:spPr>
            <p:txBody>
              <a:bodyPr anchor="ctr" rtlCol="false" tIns="45304" lIns="45304" bIns="45304" rIns="45304"/>
              <a:lstStyle/>
              <a:p>
                <a:pPr algn="ctr">
                  <a:lnSpc>
                    <a:spcPts val="2660"/>
                  </a:lnSpc>
                </a:pPr>
              </a:p>
            </p:txBody>
          </p:sp>
        </p:grpSp>
        <p:sp>
          <p:nvSpPr>
            <p:cNvPr name="Freeform 10" id="10"/>
            <p:cNvSpPr/>
            <p:nvPr/>
          </p:nvSpPr>
          <p:spPr>
            <a:xfrm flipH="false" flipV="false" rot="0">
              <a:off x="5122868" y="481961"/>
              <a:ext cx="1360410" cy="724418"/>
            </a:xfrm>
            <a:custGeom>
              <a:avLst/>
              <a:gdLst/>
              <a:ahLst/>
              <a:cxnLst/>
              <a:rect r="r" b="b" t="t" l="l"/>
              <a:pathLst>
                <a:path h="724418" w="1360410">
                  <a:moveTo>
                    <a:pt x="0" y="0"/>
                  </a:moveTo>
                  <a:lnTo>
                    <a:pt x="1360410" y="0"/>
                  </a:lnTo>
                  <a:lnTo>
                    <a:pt x="1360410" y="724418"/>
                  </a:lnTo>
                  <a:lnTo>
                    <a:pt x="0" y="724418"/>
                  </a:lnTo>
                  <a:lnTo>
                    <a:pt x="0" y="0"/>
                  </a:lnTo>
                  <a:close/>
                </a:path>
              </a:pathLst>
            </a:custGeom>
            <a:blipFill>
              <a:blip r:embed="rId3"/>
              <a:stretch>
                <a:fillRect l="0" t="0" r="0" b="0"/>
              </a:stretch>
            </a:blipFill>
          </p:spPr>
        </p:sp>
        <p:sp>
          <p:nvSpPr>
            <p:cNvPr name="Freeform 11" id="11"/>
            <p:cNvSpPr/>
            <p:nvPr/>
          </p:nvSpPr>
          <p:spPr>
            <a:xfrm flipH="false" flipV="false" rot="0">
              <a:off x="330489" y="645720"/>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sp>
          <p:nvSpPr>
            <p:cNvPr name="Freeform 12" id="12"/>
            <p:cNvSpPr/>
            <p:nvPr/>
          </p:nvSpPr>
          <p:spPr>
            <a:xfrm flipH="false" flipV="false" rot="0">
              <a:off x="995732" y="481961"/>
              <a:ext cx="724418" cy="724418"/>
            </a:xfrm>
            <a:custGeom>
              <a:avLst/>
              <a:gdLst/>
              <a:ahLst/>
              <a:cxnLst/>
              <a:rect r="r" b="b" t="t" l="l"/>
              <a:pathLst>
                <a:path h="724418" w="724418">
                  <a:moveTo>
                    <a:pt x="0" y="0"/>
                  </a:moveTo>
                  <a:lnTo>
                    <a:pt x="724419" y="0"/>
                  </a:lnTo>
                  <a:lnTo>
                    <a:pt x="724419" y="724418"/>
                  </a:lnTo>
                  <a:lnTo>
                    <a:pt x="0" y="724418"/>
                  </a:lnTo>
                  <a:lnTo>
                    <a:pt x="0" y="0"/>
                  </a:lnTo>
                  <a:close/>
                </a:path>
              </a:pathLst>
            </a:custGeom>
            <a:blipFill>
              <a:blip r:embed="rId5"/>
              <a:stretch>
                <a:fillRect l="0" t="0" r="0" b="0"/>
              </a:stretch>
            </a:blipFill>
          </p:spPr>
        </p:sp>
        <p:sp>
          <p:nvSpPr>
            <p:cNvPr name="Freeform 13" id="13"/>
            <p:cNvSpPr/>
            <p:nvPr/>
          </p:nvSpPr>
          <p:spPr>
            <a:xfrm flipH="false" flipV="false" rot="0">
              <a:off x="3296698" y="0"/>
              <a:ext cx="1670778" cy="1670778"/>
            </a:xfrm>
            <a:custGeom>
              <a:avLst/>
              <a:gdLst/>
              <a:ahLst/>
              <a:cxnLst/>
              <a:rect r="r" b="b" t="t" l="l"/>
              <a:pathLst>
                <a:path h="1670778" w="1670778">
                  <a:moveTo>
                    <a:pt x="0" y="0"/>
                  </a:moveTo>
                  <a:lnTo>
                    <a:pt x="1670778" y="0"/>
                  </a:lnTo>
                  <a:lnTo>
                    <a:pt x="1670778" y="1670778"/>
                  </a:lnTo>
                  <a:lnTo>
                    <a:pt x="0" y="1670778"/>
                  </a:lnTo>
                  <a:lnTo>
                    <a:pt x="0" y="0"/>
                  </a:lnTo>
                  <a:close/>
                </a:path>
              </a:pathLst>
            </a:custGeom>
            <a:blipFill>
              <a:blip r:embed="rId6"/>
              <a:stretch>
                <a:fillRect l="0" t="0" r="0" b="0"/>
              </a:stretch>
            </a:blipFill>
          </p:spPr>
        </p:sp>
        <p:sp>
          <p:nvSpPr>
            <p:cNvPr name="Freeform 14" id="14"/>
            <p:cNvSpPr/>
            <p:nvPr/>
          </p:nvSpPr>
          <p:spPr>
            <a:xfrm flipH="false" flipV="false" rot="0">
              <a:off x="1963555" y="393635"/>
              <a:ext cx="1318382" cy="901070"/>
            </a:xfrm>
            <a:custGeom>
              <a:avLst/>
              <a:gdLst/>
              <a:ahLst/>
              <a:cxnLst/>
              <a:rect r="r" b="b" t="t" l="l"/>
              <a:pathLst>
                <a:path h="901070" w="1318382">
                  <a:moveTo>
                    <a:pt x="0" y="0"/>
                  </a:moveTo>
                  <a:lnTo>
                    <a:pt x="1318382" y="0"/>
                  </a:lnTo>
                  <a:lnTo>
                    <a:pt x="1318382" y="901070"/>
                  </a:lnTo>
                  <a:lnTo>
                    <a:pt x="0" y="901070"/>
                  </a:lnTo>
                  <a:lnTo>
                    <a:pt x="0" y="0"/>
                  </a:lnTo>
                  <a:close/>
                </a:path>
              </a:pathLst>
            </a:custGeom>
            <a:blipFill>
              <a:blip r:embed="rId7"/>
              <a:stretch>
                <a:fillRect l="0" t="-853" r="0" b="-853"/>
              </a:stretch>
            </a:blipFill>
          </p:spPr>
        </p:sp>
        <p:sp>
          <p:nvSpPr>
            <p:cNvPr name="Freeform 15" id="15"/>
            <p:cNvSpPr/>
            <p:nvPr/>
          </p:nvSpPr>
          <p:spPr>
            <a:xfrm flipH="false" flipV="false" rot="0">
              <a:off x="6721546" y="654501"/>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grpSp>
      <p:grpSp>
        <p:nvGrpSpPr>
          <p:cNvPr name="Group 16" id="16"/>
          <p:cNvGrpSpPr/>
          <p:nvPr/>
        </p:nvGrpSpPr>
        <p:grpSpPr>
          <a:xfrm rot="0">
            <a:off x="232948" y="476448"/>
            <a:ext cx="4580007" cy="343962"/>
            <a:chOff x="0" y="0"/>
            <a:chExt cx="6106676" cy="458616"/>
          </a:xfrm>
        </p:grpSpPr>
        <p:grpSp>
          <p:nvGrpSpPr>
            <p:cNvPr name="Group 17" id="17"/>
            <p:cNvGrpSpPr/>
            <p:nvPr/>
          </p:nvGrpSpPr>
          <p:grpSpPr>
            <a:xfrm rot="0">
              <a:off x="0" y="0"/>
              <a:ext cx="484096" cy="458616"/>
              <a:chOff x="0" y="0"/>
              <a:chExt cx="492875" cy="466933"/>
            </a:xfrm>
          </p:grpSpPr>
          <p:sp>
            <p:nvSpPr>
              <p:cNvPr name="Freeform 18" id="18"/>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9" id="19"/>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387881" y="0"/>
              <a:ext cx="484096" cy="458616"/>
              <a:chOff x="0" y="0"/>
              <a:chExt cx="492875" cy="466933"/>
            </a:xfrm>
          </p:grpSpPr>
          <p:sp>
            <p:nvSpPr>
              <p:cNvPr name="Freeform 21" id="21"/>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2" id="22"/>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775762" y="0"/>
              <a:ext cx="484096" cy="458616"/>
              <a:chOff x="0" y="0"/>
              <a:chExt cx="492875" cy="466933"/>
            </a:xfrm>
          </p:grpSpPr>
          <p:sp>
            <p:nvSpPr>
              <p:cNvPr name="Freeform 24" id="24"/>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5" id="25"/>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sp>
          <p:nvSpPr>
            <p:cNvPr name="AutoShape 26" id="26"/>
            <p:cNvSpPr/>
            <p:nvPr/>
          </p:nvSpPr>
          <p:spPr>
            <a:xfrm>
              <a:off x="1320875" y="400088"/>
              <a:ext cx="4785801" cy="0"/>
            </a:xfrm>
            <a:prstGeom prst="line">
              <a:avLst/>
            </a:prstGeom>
            <a:ln cap="flat" w="12700">
              <a:solidFill>
                <a:srgbClr val="FFFFFF"/>
              </a:solidFill>
              <a:prstDash val="solid"/>
              <a:headEnd type="none" len="sm" w="sm"/>
              <a:tailEnd type="none" len="sm" w="sm"/>
            </a:ln>
          </p:spPr>
        </p:sp>
      </p:grpSp>
      <p:grpSp>
        <p:nvGrpSpPr>
          <p:cNvPr name="Group 27" id="27"/>
          <p:cNvGrpSpPr/>
          <p:nvPr/>
        </p:nvGrpSpPr>
        <p:grpSpPr>
          <a:xfrm rot="0">
            <a:off x="1267398" y="2835031"/>
            <a:ext cx="7638380" cy="6710248"/>
            <a:chOff x="0" y="0"/>
            <a:chExt cx="2035012" cy="1787740"/>
          </a:xfrm>
        </p:grpSpPr>
        <p:sp>
          <p:nvSpPr>
            <p:cNvPr name="Freeform 28" id="28"/>
            <p:cNvSpPr/>
            <p:nvPr/>
          </p:nvSpPr>
          <p:spPr>
            <a:xfrm flipH="false" flipV="false" rot="0">
              <a:off x="0" y="0"/>
              <a:ext cx="2035012" cy="1787740"/>
            </a:xfrm>
            <a:custGeom>
              <a:avLst/>
              <a:gdLst/>
              <a:ahLst/>
              <a:cxnLst/>
              <a:rect r="r" b="b" t="t" l="l"/>
              <a:pathLst>
                <a:path h="1787740" w="2035012">
                  <a:moveTo>
                    <a:pt x="51691" y="0"/>
                  </a:moveTo>
                  <a:lnTo>
                    <a:pt x="1983321" y="0"/>
                  </a:lnTo>
                  <a:cubicBezTo>
                    <a:pt x="1997030" y="0"/>
                    <a:pt x="2010178" y="5446"/>
                    <a:pt x="2019872" y="15140"/>
                  </a:cubicBezTo>
                  <a:cubicBezTo>
                    <a:pt x="2029566" y="24834"/>
                    <a:pt x="2035012" y="37982"/>
                    <a:pt x="2035012" y="51691"/>
                  </a:cubicBezTo>
                  <a:lnTo>
                    <a:pt x="2035012" y="1736048"/>
                  </a:lnTo>
                  <a:cubicBezTo>
                    <a:pt x="2035012" y="1764597"/>
                    <a:pt x="2011869" y="1787740"/>
                    <a:pt x="1983321" y="1787740"/>
                  </a:cubicBezTo>
                  <a:lnTo>
                    <a:pt x="51691" y="1787740"/>
                  </a:lnTo>
                  <a:cubicBezTo>
                    <a:pt x="23143" y="1787740"/>
                    <a:pt x="0" y="1764597"/>
                    <a:pt x="0" y="1736048"/>
                  </a:cubicBezTo>
                  <a:lnTo>
                    <a:pt x="0" y="51691"/>
                  </a:lnTo>
                  <a:cubicBezTo>
                    <a:pt x="0" y="23143"/>
                    <a:pt x="23143" y="0"/>
                    <a:pt x="51691" y="0"/>
                  </a:cubicBezTo>
                  <a:close/>
                </a:path>
              </a:pathLst>
            </a:custGeom>
            <a:solidFill>
              <a:srgbClr val="202B3D"/>
            </a:solidFill>
            <a:ln w="28575" cap="rnd">
              <a:solidFill>
                <a:srgbClr val="FFF3E6"/>
              </a:solidFill>
              <a:prstDash val="solid"/>
              <a:round/>
            </a:ln>
          </p:spPr>
        </p:sp>
        <p:sp>
          <p:nvSpPr>
            <p:cNvPr name="TextBox 29" id="29"/>
            <p:cNvSpPr txBox="true"/>
            <p:nvPr/>
          </p:nvSpPr>
          <p:spPr>
            <a:xfrm>
              <a:off x="0" y="-38100"/>
              <a:ext cx="2035012" cy="1825840"/>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9382222" y="2835031"/>
            <a:ext cx="7638380" cy="6710248"/>
            <a:chOff x="0" y="0"/>
            <a:chExt cx="2035012" cy="1787740"/>
          </a:xfrm>
        </p:grpSpPr>
        <p:sp>
          <p:nvSpPr>
            <p:cNvPr name="Freeform 31" id="31"/>
            <p:cNvSpPr/>
            <p:nvPr/>
          </p:nvSpPr>
          <p:spPr>
            <a:xfrm flipH="false" flipV="false" rot="0">
              <a:off x="0" y="0"/>
              <a:ext cx="2035012" cy="1787740"/>
            </a:xfrm>
            <a:custGeom>
              <a:avLst/>
              <a:gdLst/>
              <a:ahLst/>
              <a:cxnLst/>
              <a:rect r="r" b="b" t="t" l="l"/>
              <a:pathLst>
                <a:path h="1787740" w="2035012">
                  <a:moveTo>
                    <a:pt x="51691" y="0"/>
                  </a:moveTo>
                  <a:lnTo>
                    <a:pt x="1983321" y="0"/>
                  </a:lnTo>
                  <a:cubicBezTo>
                    <a:pt x="1997030" y="0"/>
                    <a:pt x="2010178" y="5446"/>
                    <a:pt x="2019872" y="15140"/>
                  </a:cubicBezTo>
                  <a:cubicBezTo>
                    <a:pt x="2029566" y="24834"/>
                    <a:pt x="2035012" y="37982"/>
                    <a:pt x="2035012" y="51691"/>
                  </a:cubicBezTo>
                  <a:lnTo>
                    <a:pt x="2035012" y="1736048"/>
                  </a:lnTo>
                  <a:cubicBezTo>
                    <a:pt x="2035012" y="1764597"/>
                    <a:pt x="2011869" y="1787740"/>
                    <a:pt x="1983321" y="1787740"/>
                  </a:cubicBezTo>
                  <a:lnTo>
                    <a:pt x="51691" y="1787740"/>
                  </a:lnTo>
                  <a:cubicBezTo>
                    <a:pt x="23143" y="1787740"/>
                    <a:pt x="0" y="1764597"/>
                    <a:pt x="0" y="1736048"/>
                  </a:cubicBezTo>
                  <a:lnTo>
                    <a:pt x="0" y="51691"/>
                  </a:lnTo>
                  <a:cubicBezTo>
                    <a:pt x="0" y="23143"/>
                    <a:pt x="23143" y="0"/>
                    <a:pt x="51691" y="0"/>
                  </a:cubicBezTo>
                  <a:close/>
                </a:path>
              </a:pathLst>
            </a:custGeom>
            <a:solidFill>
              <a:srgbClr val="202B3D"/>
            </a:solidFill>
            <a:ln w="28575" cap="rnd">
              <a:solidFill>
                <a:srgbClr val="FFF3E6"/>
              </a:solidFill>
              <a:prstDash val="solid"/>
              <a:round/>
            </a:ln>
          </p:spPr>
        </p:sp>
        <p:sp>
          <p:nvSpPr>
            <p:cNvPr name="TextBox 32" id="32"/>
            <p:cNvSpPr txBox="true"/>
            <p:nvPr/>
          </p:nvSpPr>
          <p:spPr>
            <a:xfrm>
              <a:off x="0" y="-38100"/>
              <a:ext cx="2035012" cy="1825840"/>
            </a:xfrm>
            <a:prstGeom prst="rect">
              <a:avLst/>
            </a:prstGeom>
          </p:spPr>
          <p:txBody>
            <a:bodyPr anchor="ctr" rtlCol="false" tIns="50800" lIns="50800" bIns="50800" rIns="50800"/>
            <a:lstStyle/>
            <a:p>
              <a:pPr algn="ctr">
                <a:lnSpc>
                  <a:spcPts val="2659"/>
                </a:lnSpc>
              </a:pPr>
            </a:p>
          </p:txBody>
        </p:sp>
      </p:grpSp>
      <p:sp>
        <p:nvSpPr>
          <p:cNvPr name="Freeform 33" id="33"/>
          <p:cNvSpPr/>
          <p:nvPr/>
        </p:nvSpPr>
        <p:spPr>
          <a:xfrm flipH="false" flipV="false" rot="0">
            <a:off x="4440285" y="3002341"/>
            <a:ext cx="1292605" cy="1405006"/>
          </a:xfrm>
          <a:custGeom>
            <a:avLst/>
            <a:gdLst/>
            <a:ahLst/>
            <a:cxnLst/>
            <a:rect r="r" b="b" t="t" l="l"/>
            <a:pathLst>
              <a:path h="1405006" w="1292605">
                <a:moveTo>
                  <a:pt x="0" y="0"/>
                </a:moveTo>
                <a:lnTo>
                  <a:pt x="1292606" y="0"/>
                </a:lnTo>
                <a:lnTo>
                  <a:pt x="1292606" y="1405006"/>
                </a:lnTo>
                <a:lnTo>
                  <a:pt x="0" y="14050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0">
            <a:off x="12532278" y="2993373"/>
            <a:ext cx="1338268" cy="1405006"/>
          </a:xfrm>
          <a:custGeom>
            <a:avLst/>
            <a:gdLst/>
            <a:ahLst/>
            <a:cxnLst/>
            <a:rect r="r" b="b" t="t" l="l"/>
            <a:pathLst>
              <a:path h="1405006" w="1338268">
                <a:moveTo>
                  <a:pt x="0" y="0"/>
                </a:moveTo>
                <a:lnTo>
                  <a:pt x="1338268" y="0"/>
                </a:lnTo>
                <a:lnTo>
                  <a:pt x="1338268" y="1405006"/>
                </a:lnTo>
                <a:lnTo>
                  <a:pt x="0" y="14050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5" id="35"/>
          <p:cNvSpPr txBox="true"/>
          <p:nvPr/>
        </p:nvSpPr>
        <p:spPr>
          <a:xfrm rot="0">
            <a:off x="1615724" y="4471238"/>
            <a:ext cx="6900731" cy="4756279"/>
          </a:xfrm>
          <a:prstGeom prst="rect">
            <a:avLst/>
          </a:prstGeom>
        </p:spPr>
        <p:txBody>
          <a:bodyPr anchor="t" rtlCol="false" tIns="0" lIns="0" bIns="0" rIns="0">
            <a:spAutoFit/>
          </a:bodyPr>
          <a:lstStyle/>
          <a:p>
            <a:pPr algn="just" marL="486549" indent="-243274" lvl="1">
              <a:lnSpc>
                <a:spcPts val="2388"/>
              </a:lnSpc>
              <a:buFont typeface="Arial"/>
              <a:buChar char="•"/>
            </a:pPr>
            <a:r>
              <a:rPr lang="en-US" sz="2253" spc="225">
                <a:solidFill>
                  <a:srgbClr val="FFFFFF"/>
                </a:solidFill>
                <a:latin typeface="Arimo"/>
                <a:ea typeface="Arimo"/>
                <a:cs typeface="Arimo"/>
                <a:sym typeface="Arimo"/>
              </a:rPr>
              <a:t>Bagaimana ketiadaan sistem monitoring real-time berbasis sensor membuat pengawasan kondisi suhu </a:t>
            </a:r>
            <a:r>
              <a:rPr lang="en-US" sz="2253" spc="225">
                <a:solidFill>
                  <a:srgbClr val="FFFFFF"/>
                </a:solidFill>
                <a:latin typeface="Arimo"/>
                <a:ea typeface="Arimo"/>
                <a:cs typeface="Arimo"/>
                <a:sym typeface="Arimo"/>
              </a:rPr>
              <a:t>dan kelembaban masih dilakukan secara manual, sehingga rentan terjadi ketidaksesuaian parameter fermentasi</a:t>
            </a:r>
          </a:p>
          <a:p>
            <a:pPr algn="just" marL="486549" indent="-243274" lvl="1">
              <a:lnSpc>
                <a:spcPts val="2388"/>
              </a:lnSpc>
              <a:buFont typeface="Arial"/>
              <a:buChar char="•"/>
            </a:pPr>
            <a:r>
              <a:rPr lang="en-US" sz="2253" spc="225">
                <a:solidFill>
                  <a:srgbClr val="FFFFFF"/>
                </a:solidFill>
                <a:latin typeface="Arimo"/>
                <a:ea typeface="Arimo"/>
                <a:cs typeface="Arimo"/>
                <a:sym typeface="Arimo"/>
              </a:rPr>
              <a:t>Bagaimana ketiadaan penyimpanan data historis suhu dan kelembaban menyebabkan sulitnya melakukan evaluasi dan perbaikan proses produksi secara berkelanjutan</a:t>
            </a:r>
          </a:p>
          <a:p>
            <a:pPr algn="just" marL="486549" indent="-243274" lvl="1">
              <a:lnSpc>
                <a:spcPts val="2388"/>
              </a:lnSpc>
              <a:buFont typeface="Arial"/>
              <a:buChar char="•"/>
            </a:pPr>
            <a:r>
              <a:rPr lang="en-US" sz="2253" spc="225">
                <a:solidFill>
                  <a:srgbClr val="FFFFFF"/>
                </a:solidFill>
                <a:latin typeface="Arimo"/>
                <a:ea typeface="Arimo"/>
                <a:cs typeface="Arimo"/>
                <a:sym typeface="Arimo"/>
              </a:rPr>
              <a:t>Bagaimana kebutuhan akan visualisasi data secara real-time menjadi penting agar petani atau pengelola produksi dapat mengambil keputusan cepat untuk menjaga stabilitas proses fermentasi</a:t>
            </a:r>
          </a:p>
        </p:txBody>
      </p:sp>
      <p:sp>
        <p:nvSpPr>
          <p:cNvPr name="TextBox 36" id="36"/>
          <p:cNvSpPr txBox="true"/>
          <p:nvPr/>
        </p:nvSpPr>
        <p:spPr>
          <a:xfrm rot="0">
            <a:off x="9839348" y="5335575"/>
            <a:ext cx="6724129" cy="2615375"/>
          </a:xfrm>
          <a:prstGeom prst="rect">
            <a:avLst/>
          </a:prstGeom>
        </p:spPr>
        <p:txBody>
          <a:bodyPr anchor="t" rtlCol="false" tIns="0" lIns="0" bIns="0" rIns="0">
            <a:spAutoFit/>
          </a:bodyPr>
          <a:lstStyle/>
          <a:p>
            <a:pPr algn="just" marL="529728" indent="-264864" lvl="1">
              <a:lnSpc>
                <a:spcPts val="2600"/>
              </a:lnSpc>
              <a:buFont typeface="Arial"/>
              <a:buChar char="•"/>
            </a:pPr>
            <a:r>
              <a:rPr lang="en-US" sz="2453" spc="245">
                <a:solidFill>
                  <a:srgbClr val="FFFFFF"/>
                </a:solidFill>
                <a:latin typeface="Arimo"/>
                <a:ea typeface="Arimo"/>
                <a:cs typeface="Arimo"/>
                <a:sym typeface="Arimo"/>
              </a:rPr>
              <a:t>Membuat sistem monitoring suhu dan kelembaban berbasis sensor SHT20</a:t>
            </a:r>
          </a:p>
          <a:p>
            <a:pPr algn="just" marL="529728" indent="-264864" lvl="1">
              <a:lnSpc>
                <a:spcPts val="2600"/>
              </a:lnSpc>
              <a:buFont typeface="Arial"/>
              <a:buChar char="•"/>
            </a:pPr>
            <a:r>
              <a:rPr lang="en-US" sz="2453" spc="245">
                <a:solidFill>
                  <a:srgbClr val="FFFFFF"/>
                </a:solidFill>
                <a:latin typeface="Arimo"/>
                <a:ea typeface="Arimo"/>
                <a:cs typeface="Arimo"/>
                <a:sym typeface="Arimo"/>
              </a:rPr>
              <a:t>Mengiri</a:t>
            </a:r>
            <a:r>
              <a:rPr lang="en-US" sz="2453" spc="245">
                <a:solidFill>
                  <a:srgbClr val="FFFFFF"/>
                </a:solidFill>
                <a:latin typeface="Arimo"/>
                <a:ea typeface="Arimo"/>
                <a:cs typeface="Arimo"/>
                <a:sym typeface="Arimo"/>
              </a:rPr>
              <a:t>mkan data secara real-time ke TCP Server</a:t>
            </a:r>
            <a:r>
              <a:rPr lang="en-US" sz="2453" spc="245">
                <a:solidFill>
                  <a:srgbClr val="FFFFFF"/>
                </a:solidFill>
                <a:latin typeface="Arimo"/>
                <a:ea typeface="Arimo"/>
                <a:cs typeface="Arimo"/>
                <a:sym typeface="Arimo"/>
              </a:rPr>
              <a:t> dan menyimpannya di InfluxDB</a:t>
            </a:r>
          </a:p>
          <a:p>
            <a:pPr algn="just" marL="529728" indent="-264864" lvl="1">
              <a:lnSpc>
                <a:spcPts val="2600"/>
              </a:lnSpc>
              <a:buFont typeface="Arial"/>
              <a:buChar char="•"/>
            </a:pPr>
            <a:r>
              <a:rPr lang="en-US" sz="2453" spc="245">
                <a:solidFill>
                  <a:srgbClr val="FFFFFF"/>
                </a:solidFill>
                <a:latin typeface="Arimo"/>
                <a:ea typeface="Arimo"/>
                <a:cs typeface="Arimo"/>
                <a:sym typeface="Arimo"/>
              </a:rPr>
              <a:t>Menyediakan dashboard real-time menggunakan Grafana</a:t>
            </a:r>
          </a:p>
        </p:txBody>
      </p:sp>
      <p:sp>
        <p:nvSpPr>
          <p:cNvPr name="TextBox 37" id="37"/>
          <p:cNvSpPr txBox="true"/>
          <p:nvPr/>
        </p:nvSpPr>
        <p:spPr>
          <a:xfrm rot="0">
            <a:off x="2017432" y="2187928"/>
            <a:ext cx="5838695" cy="459894"/>
          </a:xfrm>
          <a:prstGeom prst="rect">
            <a:avLst/>
          </a:prstGeom>
        </p:spPr>
        <p:txBody>
          <a:bodyPr anchor="t" rtlCol="false" tIns="0" lIns="0" bIns="0" rIns="0">
            <a:spAutoFit/>
          </a:bodyPr>
          <a:lstStyle/>
          <a:p>
            <a:pPr algn="ctr">
              <a:lnSpc>
                <a:spcPts val="3567"/>
              </a:lnSpc>
            </a:pPr>
            <a:r>
              <a:rPr lang="en-US" sz="3365" spc="336">
                <a:solidFill>
                  <a:srgbClr val="FFFFFF"/>
                </a:solidFill>
                <a:latin typeface="League Spartan"/>
                <a:ea typeface="League Spartan"/>
                <a:cs typeface="League Spartan"/>
                <a:sym typeface="League Spartan"/>
              </a:rPr>
              <a:t>RUMUSAN MASALAH</a:t>
            </a:r>
          </a:p>
        </p:txBody>
      </p:sp>
      <p:sp>
        <p:nvSpPr>
          <p:cNvPr name="TextBox 38" id="38"/>
          <p:cNvSpPr txBox="true"/>
          <p:nvPr/>
        </p:nvSpPr>
        <p:spPr>
          <a:xfrm rot="0">
            <a:off x="10282064" y="2187928"/>
            <a:ext cx="5838695" cy="459894"/>
          </a:xfrm>
          <a:prstGeom prst="rect">
            <a:avLst/>
          </a:prstGeom>
        </p:spPr>
        <p:txBody>
          <a:bodyPr anchor="t" rtlCol="false" tIns="0" lIns="0" bIns="0" rIns="0">
            <a:spAutoFit/>
          </a:bodyPr>
          <a:lstStyle/>
          <a:p>
            <a:pPr algn="ctr">
              <a:lnSpc>
                <a:spcPts val="3567"/>
              </a:lnSpc>
            </a:pPr>
            <a:r>
              <a:rPr lang="en-US" sz="3365" spc="336">
                <a:solidFill>
                  <a:srgbClr val="FFFFFF"/>
                </a:solidFill>
                <a:latin typeface="League Spartan"/>
                <a:ea typeface="League Spartan"/>
                <a:cs typeface="League Spartan"/>
                <a:sym typeface="League Spartan"/>
              </a:rPr>
              <a:t>TUJUAN</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5099" y="-236611"/>
            <a:ext cx="18613099" cy="11131763"/>
          </a:xfrm>
          <a:custGeom>
            <a:avLst/>
            <a:gdLst/>
            <a:ahLst/>
            <a:cxnLst/>
            <a:rect r="r" b="b" t="t" l="l"/>
            <a:pathLst>
              <a:path h="11131763" w="18613099">
                <a:moveTo>
                  <a:pt x="0" y="0"/>
                </a:moveTo>
                <a:lnTo>
                  <a:pt x="18613099" y="0"/>
                </a:lnTo>
                <a:lnTo>
                  <a:pt x="18613099" y="11131764"/>
                </a:lnTo>
                <a:lnTo>
                  <a:pt x="0" y="11131764"/>
                </a:lnTo>
                <a:lnTo>
                  <a:pt x="0" y="0"/>
                </a:lnTo>
                <a:close/>
              </a:path>
            </a:pathLst>
          </a:custGeom>
          <a:blipFill>
            <a:blip r:embed="rId2"/>
            <a:stretch>
              <a:fillRect l="0" t="-2571" r="0" b="-8829"/>
            </a:stretch>
          </a:blipFill>
        </p:spPr>
      </p:sp>
      <p:grpSp>
        <p:nvGrpSpPr>
          <p:cNvPr name="Group 3" id="3"/>
          <p:cNvGrpSpPr/>
          <p:nvPr/>
        </p:nvGrpSpPr>
        <p:grpSpPr>
          <a:xfrm rot="0">
            <a:off x="0" y="0"/>
            <a:ext cx="22243741" cy="10633050"/>
            <a:chOff x="0" y="0"/>
            <a:chExt cx="5858434" cy="2800474"/>
          </a:xfrm>
        </p:grpSpPr>
        <p:sp>
          <p:nvSpPr>
            <p:cNvPr name="Freeform 4" id="4"/>
            <p:cNvSpPr/>
            <p:nvPr/>
          </p:nvSpPr>
          <p:spPr>
            <a:xfrm flipH="false" flipV="false" rot="0">
              <a:off x="0" y="0"/>
              <a:ext cx="5858434" cy="2800474"/>
            </a:xfrm>
            <a:custGeom>
              <a:avLst/>
              <a:gdLst/>
              <a:ahLst/>
              <a:cxnLst/>
              <a:rect r="r" b="b" t="t" l="l"/>
              <a:pathLst>
                <a:path h="2800474" w="5858434">
                  <a:moveTo>
                    <a:pt x="0" y="0"/>
                  </a:moveTo>
                  <a:lnTo>
                    <a:pt x="5858434" y="0"/>
                  </a:lnTo>
                  <a:lnTo>
                    <a:pt x="5858434" y="2800474"/>
                  </a:lnTo>
                  <a:lnTo>
                    <a:pt x="0" y="2800474"/>
                  </a:lnTo>
                  <a:close/>
                </a:path>
              </a:pathLst>
            </a:custGeom>
            <a:solidFill>
              <a:srgbClr val="021531">
                <a:alpha val="88627"/>
              </a:srgbClr>
            </a:solidFill>
          </p:spPr>
        </p:sp>
        <p:sp>
          <p:nvSpPr>
            <p:cNvPr name="TextBox 5" id="5"/>
            <p:cNvSpPr txBox="true"/>
            <p:nvPr/>
          </p:nvSpPr>
          <p:spPr>
            <a:xfrm>
              <a:off x="0" y="-38100"/>
              <a:ext cx="5858434" cy="283857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595999" y="193868"/>
            <a:ext cx="5586588" cy="1253084"/>
            <a:chOff x="0" y="0"/>
            <a:chExt cx="7448784" cy="1670778"/>
          </a:xfrm>
        </p:grpSpPr>
        <p:grpSp>
          <p:nvGrpSpPr>
            <p:cNvPr name="Group 7" id="7"/>
            <p:cNvGrpSpPr/>
            <p:nvPr/>
          </p:nvGrpSpPr>
          <p:grpSpPr>
            <a:xfrm rot="0">
              <a:off x="0" y="309847"/>
              <a:ext cx="7448784" cy="1068646"/>
              <a:chOff x="0" y="0"/>
              <a:chExt cx="1454225" cy="208632"/>
            </a:xfrm>
          </p:grpSpPr>
          <p:sp>
            <p:nvSpPr>
              <p:cNvPr name="Freeform 8" id="8"/>
              <p:cNvSpPr/>
              <p:nvPr/>
            </p:nvSpPr>
            <p:spPr>
              <a:xfrm flipH="false" flipV="false" rot="0">
                <a:off x="0" y="0"/>
                <a:ext cx="1454225" cy="208631"/>
              </a:xfrm>
              <a:custGeom>
                <a:avLst/>
                <a:gdLst/>
                <a:ahLst/>
                <a:cxnLst/>
                <a:rect r="r" b="b" t="t" l="l"/>
                <a:pathLst>
                  <a:path h="208631" w="1454225">
                    <a:moveTo>
                      <a:pt x="104316" y="0"/>
                    </a:moveTo>
                    <a:lnTo>
                      <a:pt x="1349909" y="0"/>
                    </a:lnTo>
                    <a:cubicBezTo>
                      <a:pt x="1407521" y="0"/>
                      <a:pt x="1454225" y="46704"/>
                      <a:pt x="1454225" y="104316"/>
                    </a:cubicBezTo>
                    <a:lnTo>
                      <a:pt x="1454225" y="104316"/>
                    </a:lnTo>
                    <a:cubicBezTo>
                      <a:pt x="1454225" y="161928"/>
                      <a:pt x="1407521" y="208631"/>
                      <a:pt x="1349909" y="208631"/>
                    </a:cubicBezTo>
                    <a:lnTo>
                      <a:pt x="104316" y="208631"/>
                    </a:lnTo>
                    <a:cubicBezTo>
                      <a:pt x="46704" y="208631"/>
                      <a:pt x="0" y="161928"/>
                      <a:pt x="0" y="104316"/>
                    </a:cubicBezTo>
                    <a:lnTo>
                      <a:pt x="0" y="104316"/>
                    </a:lnTo>
                    <a:cubicBezTo>
                      <a:pt x="0" y="46704"/>
                      <a:pt x="46704" y="0"/>
                      <a:pt x="104316" y="0"/>
                    </a:cubicBezTo>
                    <a:close/>
                  </a:path>
                </a:pathLst>
              </a:custGeom>
              <a:solidFill>
                <a:srgbClr val="FFFFFF"/>
              </a:solidFill>
              <a:ln w="47625" cap="rnd">
                <a:solidFill>
                  <a:srgbClr val="A8B9C0"/>
                </a:solidFill>
                <a:prstDash val="solid"/>
                <a:round/>
              </a:ln>
            </p:spPr>
          </p:sp>
          <p:sp>
            <p:nvSpPr>
              <p:cNvPr name="TextBox 9" id="9"/>
              <p:cNvSpPr txBox="true"/>
              <p:nvPr/>
            </p:nvSpPr>
            <p:spPr>
              <a:xfrm>
                <a:off x="0" y="-38100"/>
                <a:ext cx="1454225" cy="246732"/>
              </a:xfrm>
              <a:prstGeom prst="rect">
                <a:avLst/>
              </a:prstGeom>
            </p:spPr>
            <p:txBody>
              <a:bodyPr anchor="ctr" rtlCol="false" tIns="45304" lIns="45304" bIns="45304" rIns="45304"/>
              <a:lstStyle/>
              <a:p>
                <a:pPr algn="ctr">
                  <a:lnSpc>
                    <a:spcPts val="2660"/>
                  </a:lnSpc>
                </a:pPr>
              </a:p>
            </p:txBody>
          </p:sp>
        </p:grpSp>
        <p:sp>
          <p:nvSpPr>
            <p:cNvPr name="Freeform 10" id="10"/>
            <p:cNvSpPr/>
            <p:nvPr/>
          </p:nvSpPr>
          <p:spPr>
            <a:xfrm flipH="false" flipV="false" rot="0">
              <a:off x="5122868" y="481961"/>
              <a:ext cx="1360410" cy="724418"/>
            </a:xfrm>
            <a:custGeom>
              <a:avLst/>
              <a:gdLst/>
              <a:ahLst/>
              <a:cxnLst/>
              <a:rect r="r" b="b" t="t" l="l"/>
              <a:pathLst>
                <a:path h="724418" w="1360410">
                  <a:moveTo>
                    <a:pt x="0" y="0"/>
                  </a:moveTo>
                  <a:lnTo>
                    <a:pt x="1360410" y="0"/>
                  </a:lnTo>
                  <a:lnTo>
                    <a:pt x="1360410" y="724418"/>
                  </a:lnTo>
                  <a:lnTo>
                    <a:pt x="0" y="724418"/>
                  </a:lnTo>
                  <a:lnTo>
                    <a:pt x="0" y="0"/>
                  </a:lnTo>
                  <a:close/>
                </a:path>
              </a:pathLst>
            </a:custGeom>
            <a:blipFill>
              <a:blip r:embed="rId3"/>
              <a:stretch>
                <a:fillRect l="0" t="0" r="0" b="0"/>
              </a:stretch>
            </a:blipFill>
          </p:spPr>
        </p:sp>
        <p:sp>
          <p:nvSpPr>
            <p:cNvPr name="Freeform 11" id="11"/>
            <p:cNvSpPr/>
            <p:nvPr/>
          </p:nvSpPr>
          <p:spPr>
            <a:xfrm flipH="false" flipV="false" rot="0">
              <a:off x="330489" y="645720"/>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sp>
          <p:nvSpPr>
            <p:cNvPr name="Freeform 12" id="12"/>
            <p:cNvSpPr/>
            <p:nvPr/>
          </p:nvSpPr>
          <p:spPr>
            <a:xfrm flipH="false" flipV="false" rot="0">
              <a:off x="995732" y="481961"/>
              <a:ext cx="724418" cy="724418"/>
            </a:xfrm>
            <a:custGeom>
              <a:avLst/>
              <a:gdLst/>
              <a:ahLst/>
              <a:cxnLst/>
              <a:rect r="r" b="b" t="t" l="l"/>
              <a:pathLst>
                <a:path h="724418" w="724418">
                  <a:moveTo>
                    <a:pt x="0" y="0"/>
                  </a:moveTo>
                  <a:lnTo>
                    <a:pt x="724419" y="0"/>
                  </a:lnTo>
                  <a:lnTo>
                    <a:pt x="724419" y="724418"/>
                  </a:lnTo>
                  <a:lnTo>
                    <a:pt x="0" y="724418"/>
                  </a:lnTo>
                  <a:lnTo>
                    <a:pt x="0" y="0"/>
                  </a:lnTo>
                  <a:close/>
                </a:path>
              </a:pathLst>
            </a:custGeom>
            <a:blipFill>
              <a:blip r:embed="rId5"/>
              <a:stretch>
                <a:fillRect l="0" t="0" r="0" b="0"/>
              </a:stretch>
            </a:blipFill>
          </p:spPr>
        </p:sp>
        <p:sp>
          <p:nvSpPr>
            <p:cNvPr name="Freeform 13" id="13"/>
            <p:cNvSpPr/>
            <p:nvPr/>
          </p:nvSpPr>
          <p:spPr>
            <a:xfrm flipH="false" flipV="false" rot="0">
              <a:off x="3296698" y="0"/>
              <a:ext cx="1670778" cy="1670778"/>
            </a:xfrm>
            <a:custGeom>
              <a:avLst/>
              <a:gdLst/>
              <a:ahLst/>
              <a:cxnLst/>
              <a:rect r="r" b="b" t="t" l="l"/>
              <a:pathLst>
                <a:path h="1670778" w="1670778">
                  <a:moveTo>
                    <a:pt x="0" y="0"/>
                  </a:moveTo>
                  <a:lnTo>
                    <a:pt x="1670778" y="0"/>
                  </a:lnTo>
                  <a:lnTo>
                    <a:pt x="1670778" y="1670778"/>
                  </a:lnTo>
                  <a:lnTo>
                    <a:pt x="0" y="1670778"/>
                  </a:lnTo>
                  <a:lnTo>
                    <a:pt x="0" y="0"/>
                  </a:lnTo>
                  <a:close/>
                </a:path>
              </a:pathLst>
            </a:custGeom>
            <a:blipFill>
              <a:blip r:embed="rId6"/>
              <a:stretch>
                <a:fillRect l="0" t="0" r="0" b="0"/>
              </a:stretch>
            </a:blipFill>
          </p:spPr>
        </p:sp>
        <p:sp>
          <p:nvSpPr>
            <p:cNvPr name="Freeform 14" id="14"/>
            <p:cNvSpPr/>
            <p:nvPr/>
          </p:nvSpPr>
          <p:spPr>
            <a:xfrm flipH="false" flipV="false" rot="0">
              <a:off x="1963555" y="393635"/>
              <a:ext cx="1318382" cy="901070"/>
            </a:xfrm>
            <a:custGeom>
              <a:avLst/>
              <a:gdLst/>
              <a:ahLst/>
              <a:cxnLst/>
              <a:rect r="r" b="b" t="t" l="l"/>
              <a:pathLst>
                <a:path h="901070" w="1318382">
                  <a:moveTo>
                    <a:pt x="0" y="0"/>
                  </a:moveTo>
                  <a:lnTo>
                    <a:pt x="1318382" y="0"/>
                  </a:lnTo>
                  <a:lnTo>
                    <a:pt x="1318382" y="901070"/>
                  </a:lnTo>
                  <a:lnTo>
                    <a:pt x="0" y="901070"/>
                  </a:lnTo>
                  <a:lnTo>
                    <a:pt x="0" y="0"/>
                  </a:lnTo>
                  <a:close/>
                </a:path>
              </a:pathLst>
            </a:custGeom>
            <a:blipFill>
              <a:blip r:embed="rId7"/>
              <a:stretch>
                <a:fillRect l="0" t="-853" r="0" b="-853"/>
              </a:stretch>
            </a:blipFill>
          </p:spPr>
        </p:sp>
        <p:sp>
          <p:nvSpPr>
            <p:cNvPr name="Freeform 15" id="15"/>
            <p:cNvSpPr/>
            <p:nvPr/>
          </p:nvSpPr>
          <p:spPr>
            <a:xfrm flipH="false" flipV="false" rot="0">
              <a:off x="6721546" y="654501"/>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grpSp>
      <p:grpSp>
        <p:nvGrpSpPr>
          <p:cNvPr name="Group 16" id="16"/>
          <p:cNvGrpSpPr/>
          <p:nvPr/>
        </p:nvGrpSpPr>
        <p:grpSpPr>
          <a:xfrm rot="0">
            <a:off x="232948" y="476448"/>
            <a:ext cx="4580007" cy="343962"/>
            <a:chOff x="0" y="0"/>
            <a:chExt cx="6106676" cy="458616"/>
          </a:xfrm>
        </p:grpSpPr>
        <p:grpSp>
          <p:nvGrpSpPr>
            <p:cNvPr name="Group 17" id="17"/>
            <p:cNvGrpSpPr/>
            <p:nvPr/>
          </p:nvGrpSpPr>
          <p:grpSpPr>
            <a:xfrm rot="0">
              <a:off x="0" y="0"/>
              <a:ext cx="484096" cy="458616"/>
              <a:chOff x="0" y="0"/>
              <a:chExt cx="492875" cy="466933"/>
            </a:xfrm>
          </p:grpSpPr>
          <p:sp>
            <p:nvSpPr>
              <p:cNvPr name="Freeform 18" id="18"/>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9" id="19"/>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387881" y="0"/>
              <a:ext cx="484096" cy="458616"/>
              <a:chOff x="0" y="0"/>
              <a:chExt cx="492875" cy="466933"/>
            </a:xfrm>
          </p:grpSpPr>
          <p:sp>
            <p:nvSpPr>
              <p:cNvPr name="Freeform 21" id="21"/>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2" id="22"/>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775762" y="0"/>
              <a:ext cx="484096" cy="458616"/>
              <a:chOff x="0" y="0"/>
              <a:chExt cx="492875" cy="466933"/>
            </a:xfrm>
          </p:grpSpPr>
          <p:sp>
            <p:nvSpPr>
              <p:cNvPr name="Freeform 24" id="24"/>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5" id="25"/>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sp>
          <p:nvSpPr>
            <p:cNvPr name="AutoShape 26" id="26"/>
            <p:cNvSpPr/>
            <p:nvPr/>
          </p:nvSpPr>
          <p:spPr>
            <a:xfrm>
              <a:off x="1320875" y="400088"/>
              <a:ext cx="4785801" cy="0"/>
            </a:xfrm>
            <a:prstGeom prst="line">
              <a:avLst/>
            </a:prstGeom>
            <a:ln cap="flat" w="12700">
              <a:solidFill>
                <a:srgbClr val="FFFFFF"/>
              </a:solidFill>
              <a:prstDash val="solid"/>
              <a:headEnd type="none" len="sm" w="sm"/>
              <a:tailEnd type="none" len="sm" w="sm"/>
            </a:ln>
          </p:spPr>
        </p:sp>
      </p:grpSp>
      <p:sp>
        <p:nvSpPr>
          <p:cNvPr name="Freeform 27" id="27"/>
          <p:cNvSpPr/>
          <p:nvPr/>
        </p:nvSpPr>
        <p:spPr>
          <a:xfrm flipH="false" flipV="false" rot="0">
            <a:off x="1883628" y="2098878"/>
            <a:ext cx="2929326" cy="6838766"/>
          </a:xfrm>
          <a:custGeom>
            <a:avLst/>
            <a:gdLst/>
            <a:ahLst/>
            <a:cxnLst/>
            <a:rect r="r" b="b" t="t" l="l"/>
            <a:pathLst>
              <a:path h="6838766" w="2929326">
                <a:moveTo>
                  <a:pt x="0" y="0"/>
                </a:moveTo>
                <a:lnTo>
                  <a:pt x="2929326" y="0"/>
                </a:lnTo>
                <a:lnTo>
                  <a:pt x="2929326" y="6838766"/>
                </a:lnTo>
                <a:lnTo>
                  <a:pt x="0" y="6838766"/>
                </a:lnTo>
                <a:lnTo>
                  <a:pt x="0" y="0"/>
                </a:lnTo>
                <a:close/>
              </a:path>
            </a:pathLst>
          </a:custGeom>
          <a:blipFill>
            <a:blip r:embed="rId8"/>
            <a:stretch>
              <a:fillRect l="0" t="0" r="0" b="0"/>
            </a:stretch>
          </a:blipFill>
        </p:spPr>
      </p:sp>
      <p:sp>
        <p:nvSpPr>
          <p:cNvPr name="TextBox 28" id="28"/>
          <p:cNvSpPr txBox="true"/>
          <p:nvPr/>
        </p:nvSpPr>
        <p:spPr>
          <a:xfrm rot="0">
            <a:off x="3804099" y="2751048"/>
            <a:ext cx="14635543" cy="509307"/>
          </a:xfrm>
          <a:prstGeom prst="rect">
            <a:avLst/>
          </a:prstGeom>
        </p:spPr>
        <p:txBody>
          <a:bodyPr anchor="t" rtlCol="false" tIns="0" lIns="0" bIns="0" rIns="0">
            <a:spAutoFit/>
          </a:bodyPr>
          <a:lstStyle/>
          <a:p>
            <a:pPr algn="ctr">
              <a:lnSpc>
                <a:spcPts val="3929"/>
              </a:lnSpc>
            </a:pPr>
            <a:r>
              <a:rPr lang="en-US" sz="3706" spc="370">
                <a:solidFill>
                  <a:srgbClr val="FF7C03"/>
                </a:solidFill>
                <a:latin typeface="League Spartan"/>
                <a:ea typeface="League Spartan"/>
                <a:cs typeface="League Spartan"/>
                <a:sym typeface="League Spartan"/>
              </a:rPr>
              <a:t>DESAIN ARSITEKTUR SISTEM</a:t>
            </a:r>
          </a:p>
        </p:txBody>
      </p:sp>
      <p:sp>
        <p:nvSpPr>
          <p:cNvPr name="TextBox 29" id="29"/>
          <p:cNvSpPr txBox="true"/>
          <p:nvPr/>
        </p:nvSpPr>
        <p:spPr>
          <a:xfrm rot="0">
            <a:off x="5483895" y="3585330"/>
            <a:ext cx="11578557" cy="4752966"/>
          </a:xfrm>
          <a:prstGeom prst="rect">
            <a:avLst/>
          </a:prstGeom>
        </p:spPr>
        <p:txBody>
          <a:bodyPr anchor="t" rtlCol="false" tIns="0" lIns="0" bIns="0" rIns="0">
            <a:spAutoFit/>
          </a:bodyPr>
          <a:lstStyle/>
          <a:p>
            <a:pPr algn="just">
              <a:lnSpc>
                <a:spcPts val="3406"/>
              </a:lnSpc>
            </a:pPr>
            <a:r>
              <a:rPr lang="en-US" sz="3213" spc="321">
                <a:solidFill>
                  <a:srgbClr val="FFFFFF"/>
                </a:solidFill>
                <a:latin typeface="Arimo"/>
                <a:ea typeface="Arimo"/>
                <a:cs typeface="Arimo"/>
                <a:sym typeface="Arimo"/>
              </a:rPr>
              <a:t>Sensor SHT20 membaca suhu dan kelembaban, lalu mengirim data melalui Modbus RTU ke program klien Modbus berbasis Rust. Data diteruskan ke server TCP (Rust), kemudian disimpan ke InfluxDB dalam format JSON (timestamp, sensor_id, temperature, humidity). D</a:t>
            </a:r>
            <a:r>
              <a:rPr lang="en-US" sz="3213" spc="321">
                <a:solidFill>
                  <a:srgbClr val="FFFFFF"/>
                </a:solidFill>
                <a:latin typeface="Arimo"/>
                <a:ea typeface="Arimo"/>
                <a:cs typeface="Arimo"/>
                <a:sym typeface="Arimo"/>
              </a:rPr>
              <a:t>ata di InfluxDB divisualisasikan secara real-time lewat Grafana. Sistem</a:t>
            </a:r>
            <a:r>
              <a:rPr lang="en-US" sz="3213" spc="321">
                <a:solidFill>
                  <a:srgbClr val="FFFFFF"/>
                </a:solidFill>
                <a:latin typeface="Arimo"/>
                <a:ea typeface="Arimo"/>
                <a:cs typeface="Arimo"/>
                <a:sym typeface="Arimo"/>
              </a:rPr>
              <a:t> ini memakai arsitektur client-server dengan integrasi database time-series dan dashboard visualisasi untuk monitoring lingkungan yang efisien.</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5099" y="-236611"/>
            <a:ext cx="18613099" cy="11131763"/>
          </a:xfrm>
          <a:custGeom>
            <a:avLst/>
            <a:gdLst/>
            <a:ahLst/>
            <a:cxnLst/>
            <a:rect r="r" b="b" t="t" l="l"/>
            <a:pathLst>
              <a:path h="11131763" w="18613099">
                <a:moveTo>
                  <a:pt x="0" y="0"/>
                </a:moveTo>
                <a:lnTo>
                  <a:pt x="18613099" y="0"/>
                </a:lnTo>
                <a:lnTo>
                  <a:pt x="18613099" y="11131764"/>
                </a:lnTo>
                <a:lnTo>
                  <a:pt x="0" y="11131764"/>
                </a:lnTo>
                <a:lnTo>
                  <a:pt x="0" y="0"/>
                </a:lnTo>
                <a:close/>
              </a:path>
            </a:pathLst>
          </a:custGeom>
          <a:blipFill>
            <a:blip r:embed="rId2"/>
            <a:stretch>
              <a:fillRect l="0" t="-2571" r="0" b="-8829"/>
            </a:stretch>
          </a:blipFill>
        </p:spPr>
      </p:sp>
      <p:grpSp>
        <p:nvGrpSpPr>
          <p:cNvPr name="Group 3" id="3"/>
          <p:cNvGrpSpPr/>
          <p:nvPr/>
        </p:nvGrpSpPr>
        <p:grpSpPr>
          <a:xfrm rot="0">
            <a:off x="0" y="0"/>
            <a:ext cx="22243741" cy="10633050"/>
            <a:chOff x="0" y="0"/>
            <a:chExt cx="5858434" cy="2800474"/>
          </a:xfrm>
        </p:grpSpPr>
        <p:sp>
          <p:nvSpPr>
            <p:cNvPr name="Freeform 4" id="4"/>
            <p:cNvSpPr/>
            <p:nvPr/>
          </p:nvSpPr>
          <p:spPr>
            <a:xfrm flipH="false" flipV="false" rot="0">
              <a:off x="0" y="0"/>
              <a:ext cx="5858434" cy="2800474"/>
            </a:xfrm>
            <a:custGeom>
              <a:avLst/>
              <a:gdLst/>
              <a:ahLst/>
              <a:cxnLst/>
              <a:rect r="r" b="b" t="t" l="l"/>
              <a:pathLst>
                <a:path h="2800474" w="5858434">
                  <a:moveTo>
                    <a:pt x="0" y="0"/>
                  </a:moveTo>
                  <a:lnTo>
                    <a:pt x="5858434" y="0"/>
                  </a:lnTo>
                  <a:lnTo>
                    <a:pt x="5858434" y="2800474"/>
                  </a:lnTo>
                  <a:lnTo>
                    <a:pt x="0" y="2800474"/>
                  </a:lnTo>
                  <a:close/>
                </a:path>
              </a:pathLst>
            </a:custGeom>
            <a:solidFill>
              <a:srgbClr val="021531">
                <a:alpha val="88627"/>
              </a:srgbClr>
            </a:solidFill>
          </p:spPr>
        </p:sp>
        <p:sp>
          <p:nvSpPr>
            <p:cNvPr name="TextBox 5" id="5"/>
            <p:cNvSpPr txBox="true"/>
            <p:nvPr/>
          </p:nvSpPr>
          <p:spPr>
            <a:xfrm>
              <a:off x="0" y="-38100"/>
              <a:ext cx="5858434" cy="2838574"/>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6999"/>
            </a:blip>
            <a:stretch>
              <a:fillRect l="0" t="0" r="0" b="0"/>
            </a:stretch>
          </a:blipFill>
        </p:spPr>
      </p:sp>
      <p:grpSp>
        <p:nvGrpSpPr>
          <p:cNvPr name="Group 7" id="7"/>
          <p:cNvGrpSpPr/>
          <p:nvPr/>
        </p:nvGrpSpPr>
        <p:grpSpPr>
          <a:xfrm rot="0">
            <a:off x="12224198" y="148693"/>
            <a:ext cx="5866477" cy="1315863"/>
            <a:chOff x="0" y="0"/>
            <a:chExt cx="7821969" cy="1754484"/>
          </a:xfrm>
        </p:grpSpPr>
        <p:grpSp>
          <p:nvGrpSpPr>
            <p:cNvPr name="Group 8" id="8"/>
            <p:cNvGrpSpPr/>
            <p:nvPr/>
          </p:nvGrpSpPr>
          <p:grpSpPr>
            <a:xfrm rot="0">
              <a:off x="0" y="325371"/>
              <a:ext cx="7821969" cy="1122185"/>
              <a:chOff x="0" y="0"/>
              <a:chExt cx="1454225" cy="208632"/>
            </a:xfrm>
          </p:grpSpPr>
          <p:sp>
            <p:nvSpPr>
              <p:cNvPr name="Freeform 9" id="9"/>
              <p:cNvSpPr/>
              <p:nvPr/>
            </p:nvSpPr>
            <p:spPr>
              <a:xfrm flipH="false" flipV="false" rot="0">
                <a:off x="0" y="0"/>
                <a:ext cx="1454225" cy="208631"/>
              </a:xfrm>
              <a:custGeom>
                <a:avLst/>
                <a:gdLst/>
                <a:ahLst/>
                <a:cxnLst/>
                <a:rect r="r" b="b" t="t" l="l"/>
                <a:pathLst>
                  <a:path h="208631" w="1454225">
                    <a:moveTo>
                      <a:pt x="104316" y="0"/>
                    </a:moveTo>
                    <a:lnTo>
                      <a:pt x="1349909" y="0"/>
                    </a:lnTo>
                    <a:cubicBezTo>
                      <a:pt x="1407521" y="0"/>
                      <a:pt x="1454225" y="46704"/>
                      <a:pt x="1454225" y="104316"/>
                    </a:cubicBezTo>
                    <a:lnTo>
                      <a:pt x="1454225" y="104316"/>
                    </a:lnTo>
                    <a:cubicBezTo>
                      <a:pt x="1454225" y="161928"/>
                      <a:pt x="1407521" y="208631"/>
                      <a:pt x="1349909" y="208631"/>
                    </a:cubicBezTo>
                    <a:lnTo>
                      <a:pt x="104316" y="208631"/>
                    </a:lnTo>
                    <a:cubicBezTo>
                      <a:pt x="46704" y="208631"/>
                      <a:pt x="0" y="161928"/>
                      <a:pt x="0" y="104316"/>
                    </a:cubicBezTo>
                    <a:lnTo>
                      <a:pt x="0" y="104316"/>
                    </a:lnTo>
                    <a:cubicBezTo>
                      <a:pt x="0" y="46704"/>
                      <a:pt x="46704" y="0"/>
                      <a:pt x="104316" y="0"/>
                    </a:cubicBezTo>
                    <a:close/>
                  </a:path>
                </a:pathLst>
              </a:custGeom>
              <a:solidFill>
                <a:srgbClr val="FFFFFF"/>
              </a:solidFill>
              <a:ln w="76200" cap="rnd">
                <a:solidFill>
                  <a:srgbClr val="A8B9C0"/>
                </a:solidFill>
                <a:prstDash val="solid"/>
                <a:round/>
              </a:ln>
            </p:spPr>
          </p:sp>
          <p:sp>
            <p:nvSpPr>
              <p:cNvPr name="TextBox 10" id="10"/>
              <p:cNvSpPr txBox="true"/>
              <p:nvPr/>
            </p:nvSpPr>
            <p:spPr>
              <a:xfrm>
                <a:off x="0" y="-38100"/>
                <a:ext cx="1454225" cy="246732"/>
              </a:xfrm>
              <a:prstGeom prst="rect">
                <a:avLst/>
              </a:prstGeom>
            </p:spPr>
            <p:txBody>
              <a:bodyPr anchor="ctr" rtlCol="false" tIns="63011" lIns="63011" bIns="63011" rIns="63011"/>
              <a:lstStyle/>
              <a:p>
                <a:pPr algn="ctr">
                  <a:lnSpc>
                    <a:spcPts val="2660"/>
                  </a:lnSpc>
                </a:pPr>
              </a:p>
            </p:txBody>
          </p:sp>
        </p:grpSp>
        <p:sp>
          <p:nvSpPr>
            <p:cNvPr name="Freeform 11" id="11"/>
            <p:cNvSpPr/>
            <p:nvPr/>
          </p:nvSpPr>
          <p:spPr>
            <a:xfrm flipH="false" flipV="false" rot="0">
              <a:off x="5379524" y="506107"/>
              <a:ext cx="1428567" cy="760712"/>
            </a:xfrm>
            <a:custGeom>
              <a:avLst/>
              <a:gdLst/>
              <a:ahLst/>
              <a:cxnLst/>
              <a:rect r="r" b="b" t="t" l="l"/>
              <a:pathLst>
                <a:path h="760712" w="1428567">
                  <a:moveTo>
                    <a:pt x="0" y="0"/>
                  </a:moveTo>
                  <a:lnTo>
                    <a:pt x="1428567" y="0"/>
                  </a:lnTo>
                  <a:lnTo>
                    <a:pt x="1428567" y="760712"/>
                  </a:lnTo>
                  <a:lnTo>
                    <a:pt x="0" y="760712"/>
                  </a:lnTo>
                  <a:lnTo>
                    <a:pt x="0" y="0"/>
                  </a:lnTo>
                  <a:close/>
                </a:path>
              </a:pathLst>
            </a:custGeom>
            <a:blipFill>
              <a:blip r:embed="rId4"/>
              <a:stretch>
                <a:fillRect l="0" t="0" r="0" b="0"/>
              </a:stretch>
            </a:blipFill>
          </p:spPr>
        </p:sp>
        <p:sp>
          <p:nvSpPr>
            <p:cNvPr name="Freeform 12" id="12"/>
            <p:cNvSpPr/>
            <p:nvPr/>
          </p:nvSpPr>
          <p:spPr>
            <a:xfrm flipH="false" flipV="false" rot="0">
              <a:off x="347046" y="678071"/>
              <a:ext cx="393974" cy="398343"/>
            </a:xfrm>
            <a:custGeom>
              <a:avLst/>
              <a:gdLst/>
              <a:ahLst/>
              <a:cxnLst/>
              <a:rect r="r" b="b" t="t" l="l"/>
              <a:pathLst>
                <a:path h="398343" w="393974">
                  <a:moveTo>
                    <a:pt x="0" y="0"/>
                  </a:moveTo>
                  <a:lnTo>
                    <a:pt x="393975" y="0"/>
                  </a:lnTo>
                  <a:lnTo>
                    <a:pt x="393975" y="398343"/>
                  </a:lnTo>
                  <a:lnTo>
                    <a:pt x="0" y="398343"/>
                  </a:lnTo>
                  <a:lnTo>
                    <a:pt x="0" y="0"/>
                  </a:lnTo>
                  <a:close/>
                </a:path>
              </a:pathLst>
            </a:custGeom>
            <a:blipFill>
              <a:blip r:embed="rId5"/>
              <a:stretch>
                <a:fillRect l="-1184" t="-1285" r="-1224" b="0"/>
              </a:stretch>
            </a:blipFill>
          </p:spPr>
        </p:sp>
        <p:sp>
          <p:nvSpPr>
            <p:cNvPr name="Freeform 13" id="13"/>
            <p:cNvSpPr/>
            <p:nvPr/>
          </p:nvSpPr>
          <p:spPr>
            <a:xfrm flipH="false" flipV="false" rot="0">
              <a:off x="1045619" y="506107"/>
              <a:ext cx="760712" cy="760712"/>
            </a:xfrm>
            <a:custGeom>
              <a:avLst/>
              <a:gdLst/>
              <a:ahLst/>
              <a:cxnLst/>
              <a:rect r="r" b="b" t="t" l="l"/>
              <a:pathLst>
                <a:path h="760712" w="760712">
                  <a:moveTo>
                    <a:pt x="0" y="0"/>
                  </a:moveTo>
                  <a:lnTo>
                    <a:pt x="760711" y="0"/>
                  </a:lnTo>
                  <a:lnTo>
                    <a:pt x="760711" y="760712"/>
                  </a:lnTo>
                  <a:lnTo>
                    <a:pt x="0" y="760712"/>
                  </a:lnTo>
                  <a:lnTo>
                    <a:pt x="0" y="0"/>
                  </a:lnTo>
                  <a:close/>
                </a:path>
              </a:pathLst>
            </a:custGeom>
            <a:blipFill>
              <a:blip r:embed="rId6"/>
              <a:stretch>
                <a:fillRect l="0" t="0" r="0" b="0"/>
              </a:stretch>
            </a:blipFill>
          </p:spPr>
        </p:sp>
        <p:sp>
          <p:nvSpPr>
            <p:cNvPr name="Freeform 14" id="14"/>
            <p:cNvSpPr/>
            <p:nvPr/>
          </p:nvSpPr>
          <p:spPr>
            <a:xfrm flipH="false" flipV="false" rot="0">
              <a:off x="3461863" y="0"/>
              <a:ext cx="1754484" cy="1754484"/>
            </a:xfrm>
            <a:custGeom>
              <a:avLst/>
              <a:gdLst/>
              <a:ahLst/>
              <a:cxnLst/>
              <a:rect r="r" b="b" t="t" l="l"/>
              <a:pathLst>
                <a:path h="1754484" w="1754484">
                  <a:moveTo>
                    <a:pt x="0" y="0"/>
                  </a:moveTo>
                  <a:lnTo>
                    <a:pt x="1754484" y="0"/>
                  </a:lnTo>
                  <a:lnTo>
                    <a:pt x="1754484" y="1754484"/>
                  </a:lnTo>
                  <a:lnTo>
                    <a:pt x="0" y="1754484"/>
                  </a:lnTo>
                  <a:lnTo>
                    <a:pt x="0" y="0"/>
                  </a:lnTo>
                  <a:close/>
                </a:path>
              </a:pathLst>
            </a:custGeom>
            <a:blipFill>
              <a:blip r:embed="rId7"/>
              <a:stretch>
                <a:fillRect l="0" t="0" r="0" b="0"/>
              </a:stretch>
            </a:blipFill>
          </p:spPr>
        </p:sp>
        <p:sp>
          <p:nvSpPr>
            <p:cNvPr name="Freeform 15" id="15"/>
            <p:cNvSpPr/>
            <p:nvPr/>
          </p:nvSpPr>
          <p:spPr>
            <a:xfrm flipH="false" flipV="false" rot="0">
              <a:off x="2061929" y="413356"/>
              <a:ext cx="1384433" cy="946214"/>
            </a:xfrm>
            <a:custGeom>
              <a:avLst/>
              <a:gdLst/>
              <a:ahLst/>
              <a:cxnLst/>
              <a:rect r="r" b="b" t="t" l="l"/>
              <a:pathLst>
                <a:path h="946214" w="1384433">
                  <a:moveTo>
                    <a:pt x="0" y="0"/>
                  </a:moveTo>
                  <a:lnTo>
                    <a:pt x="1384434" y="0"/>
                  </a:lnTo>
                  <a:lnTo>
                    <a:pt x="1384434" y="946214"/>
                  </a:lnTo>
                  <a:lnTo>
                    <a:pt x="0" y="946214"/>
                  </a:lnTo>
                  <a:lnTo>
                    <a:pt x="0" y="0"/>
                  </a:lnTo>
                  <a:close/>
                </a:path>
              </a:pathLst>
            </a:custGeom>
            <a:blipFill>
              <a:blip r:embed="rId8"/>
              <a:stretch>
                <a:fillRect l="0" t="-853" r="0" b="-853"/>
              </a:stretch>
            </a:blipFill>
          </p:spPr>
        </p:sp>
        <p:sp>
          <p:nvSpPr>
            <p:cNvPr name="Freeform 16" id="16"/>
            <p:cNvSpPr/>
            <p:nvPr/>
          </p:nvSpPr>
          <p:spPr>
            <a:xfrm flipH="false" flipV="false" rot="0">
              <a:off x="7058297" y="687292"/>
              <a:ext cx="393974" cy="398343"/>
            </a:xfrm>
            <a:custGeom>
              <a:avLst/>
              <a:gdLst/>
              <a:ahLst/>
              <a:cxnLst/>
              <a:rect r="r" b="b" t="t" l="l"/>
              <a:pathLst>
                <a:path h="398343" w="393974">
                  <a:moveTo>
                    <a:pt x="0" y="0"/>
                  </a:moveTo>
                  <a:lnTo>
                    <a:pt x="393974" y="0"/>
                  </a:lnTo>
                  <a:lnTo>
                    <a:pt x="393974" y="398343"/>
                  </a:lnTo>
                  <a:lnTo>
                    <a:pt x="0" y="398343"/>
                  </a:lnTo>
                  <a:lnTo>
                    <a:pt x="0" y="0"/>
                  </a:lnTo>
                  <a:close/>
                </a:path>
              </a:pathLst>
            </a:custGeom>
            <a:blipFill>
              <a:blip r:embed="rId5"/>
              <a:stretch>
                <a:fillRect l="-1184" t="-1285" r="-1224" b="0"/>
              </a:stretch>
            </a:blipFill>
          </p:spPr>
        </p:sp>
      </p:grpSp>
      <p:sp>
        <p:nvSpPr>
          <p:cNvPr name="TextBox 17" id="17"/>
          <p:cNvSpPr txBox="true"/>
          <p:nvPr/>
        </p:nvSpPr>
        <p:spPr>
          <a:xfrm rot="0">
            <a:off x="478331" y="505695"/>
            <a:ext cx="9291795" cy="1094740"/>
          </a:xfrm>
          <a:prstGeom prst="rect">
            <a:avLst/>
          </a:prstGeom>
        </p:spPr>
        <p:txBody>
          <a:bodyPr anchor="t" rtlCol="false" tIns="0" lIns="0" bIns="0" rIns="0">
            <a:spAutoFit/>
          </a:bodyPr>
          <a:lstStyle/>
          <a:p>
            <a:pPr algn="l">
              <a:lnSpc>
                <a:spcPts val="8959"/>
              </a:lnSpc>
              <a:spcBef>
                <a:spcPct val="0"/>
              </a:spcBef>
            </a:pPr>
            <a:r>
              <a:rPr lang="en-US" sz="6399">
                <a:solidFill>
                  <a:srgbClr val="FFFFFF"/>
                </a:solidFill>
                <a:latin typeface="Squada One"/>
                <a:ea typeface="Squada One"/>
                <a:cs typeface="Squada One"/>
                <a:sym typeface="Squada One"/>
              </a:rPr>
              <a:t>PEMILIHAN KOMPONEN</a:t>
            </a:r>
          </a:p>
        </p:txBody>
      </p:sp>
      <p:grpSp>
        <p:nvGrpSpPr>
          <p:cNvPr name="Group 18" id="18"/>
          <p:cNvGrpSpPr/>
          <p:nvPr/>
        </p:nvGrpSpPr>
        <p:grpSpPr>
          <a:xfrm rot="0">
            <a:off x="478331" y="436705"/>
            <a:ext cx="219227" cy="251881"/>
            <a:chOff x="0" y="0"/>
            <a:chExt cx="406400" cy="466933"/>
          </a:xfrm>
        </p:grpSpPr>
        <p:sp>
          <p:nvSpPr>
            <p:cNvPr name="Freeform 19" id="19"/>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0" id="20"/>
            <p:cNvSpPr txBox="true"/>
            <p:nvPr/>
          </p:nvSpPr>
          <p:spPr>
            <a:xfrm>
              <a:off x="101600" y="-38100"/>
              <a:ext cx="203200" cy="505033"/>
            </a:xfrm>
            <a:prstGeom prst="rect">
              <a:avLst/>
            </a:prstGeom>
          </p:spPr>
          <p:txBody>
            <a:bodyPr anchor="ctr" rtlCol="false" tIns="37200" lIns="37200" bIns="37200" rIns="37200"/>
            <a:lstStyle/>
            <a:p>
              <a:pPr algn="ctr">
                <a:lnSpc>
                  <a:spcPts val="2660"/>
                </a:lnSpc>
                <a:spcBef>
                  <a:spcPct val="0"/>
                </a:spcBef>
              </a:pPr>
            </a:p>
          </p:txBody>
        </p:sp>
      </p:grpSp>
      <p:grpSp>
        <p:nvGrpSpPr>
          <p:cNvPr name="Group 21" id="21"/>
          <p:cNvGrpSpPr/>
          <p:nvPr/>
        </p:nvGrpSpPr>
        <p:grpSpPr>
          <a:xfrm rot="0">
            <a:off x="653987" y="436705"/>
            <a:ext cx="219227" cy="251881"/>
            <a:chOff x="0" y="0"/>
            <a:chExt cx="406400" cy="466933"/>
          </a:xfrm>
        </p:grpSpPr>
        <p:sp>
          <p:nvSpPr>
            <p:cNvPr name="Freeform 22" id="22"/>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3" id="23"/>
            <p:cNvSpPr txBox="true"/>
            <p:nvPr/>
          </p:nvSpPr>
          <p:spPr>
            <a:xfrm>
              <a:off x="101600" y="-38100"/>
              <a:ext cx="203200" cy="505033"/>
            </a:xfrm>
            <a:prstGeom prst="rect">
              <a:avLst/>
            </a:prstGeom>
          </p:spPr>
          <p:txBody>
            <a:bodyPr anchor="ctr" rtlCol="false" tIns="37200" lIns="37200" bIns="37200" rIns="37200"/>
            <a:lstStyle/>
            <a:p>
              <a:pPr algn="ctr">
                <a:lnSpc>
                  <a:spcPts val="2660"/>
                </a:lnSpc>
                <a:spcBef>
                  <a:spcPct val="0"/>
                </a:spcBef>
              </a:pPr>
            </a:p>
          </p:txBody>
        </p:sp>
      </p:grpSp>
      <p:sp>
        <p:nvSpPr>
          <p:cNvPr name="AutoShape 24" id="24"/>
          <p:cNvSpPr/>
          <p:nvPr/>
        </p:nvSpPr>
        <p:spPr>
          <a:xfrm>
            <a:off x="867083" y="644614"/>
            <a:ext cx="4517157" cy="4556"/>
          </a:xfrm>
          <a:prstGeom prst="line">
            <a:avLst/>
          </a:prstGeom>
          <a:ln cap="flat" w="9525">
            <a:solidFill>
              <a:srgbClr val="FFFFFF"/>
            </a:solidFill>
            <a:prstDash val="solid"/>
            <a:headEnd type="none" len="sm" w="sm"/>
            <a:tailEnd type="none" len="sm" w="sm"/>
          </a:ln>
        </p:spPr>
      </p:sp>
      <p:grpSp>
        <p:nvGrpSpPr>
          <p:cNvPr name="Group 25" id="25"/>
          <p:cNvGrpSpPr/>
          <p:nvPr/>
        </p:nvGrpSpPr>
        <p:grpSpPr>
          <a:xfrm rot="0">
            <a:off x="763600" y="2914685"/>
            <a:ext cx="4360629" cy="6153690"/>
            <a:chOff x="0" y="0"/>
            <a:chExt cx="5814172" cy="8204919"/>
          </a:xfrm>
        </p:grpSpPr>
        <p:grpSp>
          <p:nvGrpSpPr>
            <p:cNvPr name="Group 26" id="26"/>
            <p:cNvGrpSpPr/>
            <p:nvPr/>
          </p:nvGrpSpPr>
          <p:grpSpPr>
            <a:xfrm rot="0">
              <a:off x="0" y="0"/>
              <a:ext cx="5814172" cy="8204919"/>
              <a:chOff x="0" y="0"/>
              <a:chExt cx="1148478" cy="1620725"/>
            </a:xfrm>
          </p:grpSpPr>
          <p:sp>
            <p:nvSpPr>
              <p:cNvPr name="Freeform 27" id="27"/>
              <p:cNvSpPr/>
              <p:nvPr/>
            </p:nvSpPr>
            <p:spPr>
              <a:xfrm flipH="false" flipV="false" rot="0">
                <a:off x="0" y="0"/>
                <a:ext cx="1148478" cy="1620725"/>
              </a:xfrm>
              <a:custGeom>
                <a:avLst/>
                <a:gdLst/>
                <a:ahLst/>
                <a:cxnLst/>
                <a:rect r="r" b="b" t="t" l="l"/>
                <a:pathLst>
                  <a:path h="1620725" w="1148478">
                    <a:moveTo>
                      <a:pt x="90546" y="0"/>
                    </a:moveTo>
                    <a:lnTo>
                      <a:pt x="1057932" y="0"/>
                    </a:lnTo>
                    <a:cubicBezTo>
                      <a:pt x="1081947" y="0"/>
                      <a:pt x="1104977" y="9540"/>
                      <a:pt x="1121958" y="26520"/>
                    </a:cubicBezTo>
                    <a:cubicBezTo>
                      <a:pt x="1138939" y="43501"/>
                      <a:pt x="1148478" y="66532"/>
                      <a:pt x="1148478" y="90546"/>
                    </a:cubicBezTo>
                    <a:lnTo>
                      <a:pt x="1148478" y="1530179"/>
                    </a:lnTo>
                    <a:cubicBezTo>
                      <a:pt x="1148478" y="1580186"/>
                      <a:pt x="1107939" y="1620725"/>
                      <a:pt x="1057932" y="1620725"/>
                    </a:cubicBezTo>
                    <a:lnTo>
                      <a:pt x="90546" y="1620725"/>
                    </a:lnTo>
                    <a:cubicBezTo>
                      <a:pt x="66532" y="1620725"/>
                      <a:pt x="43501" y="1611185"/>
                      <a:pt x="26520" y="1594204"/>
                    </a:cubicBezTo>
                    <a:cubicBezTo>
                      <a:pt x="9540" y="1577224"/>
                      <a:pt x="0" y="1554193"/>
                      <a:pt x="0" y="1530179"/>
                    </a:cubicBezTo>
                    <a:lnTo>
                      <a:pt x="0" y="90546"/>
                    </a:lnTo>
                    <a:cubicBezTo>
                      <a:pt x="0" y="66532"/>
                      <a:pt x="9540" y="43501"/>
                      <a:pt x="26520" y="26520"/>
                    </a:cubicBezTo>
                    <a:cubicBezTo>
                      <a:pt x="43501" y="9540"/>
                      <a:pt x="66532" y="0"/>
                      <a:pt x="90546" y="0"/>
                    </a:cubicBezTo>
                    <a:close/>
                  </a:path>
                </a:pathLst>
              </a:custGeom>
              <a:gradFill rotWithShape="true">
                <a:gsLst>
                  <a:gs pos="0">
                    <a:srgbClr val="0A88B6">
                      <a:alpha val="50880"/>
                    </a:srgbClr>
                  </a:gs>
                  <a:gs pos="100000">
                    <a:srgbClr val="00347B">
                      <a:alpha val="64000"/>
                    </a:srgbClr>
                  </a:gs>
                </a:gsLst>
                <a:lin ang="5400000"/>
              </a:gradFill>
              <a:ln w="47625" cap="rnd">
                <a:solidFill>
                  <a:srgbClr val="FFF3E6">
                    <a:alpha val="63922"/>
                  </a:srgbClr>
                </a:solidFill>
                <a:prstDash val="solid"/>
                <a:round/>
              </a:ln>
            </p:spPr>
          </p:sp>
          <p:sp>
            <p:nvSpPr>
              <p:cNvPr name="TextBox 28" id="28"/>
              <p:cNvSpPr txBox="true"/>
              <p:nvPr/>
            </p:nvSpPr>
            <p:spPr>
              <a:xfrm>
                <a:off x="0" y="-38100"/>
                <a:ext cx="1148478" cy="1658825"/>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1882163" y="143732"/>
              <a:ext cx="2092919" cy="547199"/>
            </a:xfrm>
            <a:prstGeom prst="rect">
              <a:avLst/>
            </a:prstGeom>
          </p:spPr>
          <p:txBody>
            <a:bodyPr anchor="t" rtlCol="false" tIns="0" lIns="0" bIns="0" rIns="0">
              <a:spAutoFit/>
            </a:bodyPr>
            <a:lstStyle/>
            <a:p>
              <a:pPr algn="ctr">
                <a:lnSpc>
                  <a:spcPts val="3498"/>
                </a:lnSpc>
                <a:spcBef>
                  <a:spcPct val="0"/>
                </a:spcBef>
              </a:pPr>
              <a:r>
                <a:rPr lang="en-US" b="true" sz="2498">
                  <a:solidFill>
                    <a:srgbClr val="EC971C"/>
                  </a:solidFill>
                  <a:latin typeface="Canva Sans Bold"/>
                  <a:ea typeface="Canva Sans Bold"/>
                  <a:cs typeface="Canva Sans Bold"/>
                  <a:sym typeface="Canva Sans Bold"/>
                </a:rPr>
                <a:t>SHT 20</a:t>
              </a:r>
            </a:p>
          </p:txBody>
        </p:sp>
        <p:sp>
          <p:nvSpPr>
            <p:cNvPr name="TextBox 30" id="30"/>
            <p:cNvSpPr txBox="true"/>
            <p:nvPr/>
          </p:nvSpPr>
          <p:spPr>
            <a:xfrm rot="0">
              <a:off x="353467" y="726976"/>
              <a:ext cx="5150312" cy="7235099"/>
            </a:xfrm>
            <a:prstGeom prst="rect">
              <a:avLst/>
            </a:prstGeom>
          </p:spPr>
          <p:txBody>
            <a:bodyPr anchor="t" rtlCol="false" tIns="0" lIns="0" bIns="0" rIns="0">
              <a:spAutoFit/>
            </a:bodyPr>
            <a:lstStyle/>
            <a:p>
              <a:pPr algn="l" marL="308240" indent="-154120" lvl="1">
                <a:lnSpc>
                  <a:spcPts val="1998"/>
                </a:lnSpc>
                <a:buFont typeface="Arial"/>
                <a:buChar char="•"/>
              </a:pPr>
              <a:r>
                <a:rPr lang="en-US" sz="1427">
                  <a:solidFill>
                    <a:srgbClr val="FFFFFF"/>
                  </a:solidFill>
                  <a:latin typeface="Canva Sans"/>
                  <a:ea typeface="Canva Sans"/>
                  <a:cs typeface="Canva Sans"/>
                  <a:sym typeface="Canva Sans"/>
                </a:rPr>
                <a:t>Operating Voltage : 2.1 – 3.6 V DC (bisa menggunakan 3.3 V untuk sistem umum)</a:t>
              </a:r>
            </a:p>
            <a:p>
              <a:pPr algn="l" marL="308240" indent="-154120" lvl="1">
                <a:lnSpc>
                  <a:spcPts val="1998"/>
                </a:lnSpc>
                <a:buFont typeface="Arial"/>
                <a:buChar char="•"/>
              </a:pPr>
              <a:r>
                <a:rPr lang="en-US" sz="1427">
                  <a:solidFill>
                    <a:srgbClr val="FFFFFF"/>
                  </a:solidFill>
                  <a:latin typeface="Canva Sans"/>
                  <a:ea typeface="Canva Sans"/>
                  <a:cs typeface="Canva Sans"/>
                  <a:sym typeface="Canva Sans"/>
                </a:rPr>
                <a:t>Supply Current (Average Current) : 240 µA (typical), &lt;1 µA (standby)</a:t>
              </a:r>
            </a:p>
            <a:p>
              <a:pPr algn="l" marL="308240" indent="-154120" lvl="1">
                <a:lnSpc>
                  <a:spcPts val="1998"/>
                </a:lnSpc>
                <a:buFont typeface="Arial"/>
                <a:buChar char="•"/>
              </a:pPr>
              <a:r>
                <a:rPr lang="en-US" sz="1427">
                  <a:solidFill>
                    <a:srgbClr val="FFFFFF"/>
                  </a:solidFill>
                  <a:latin typeface="Canva Sans"/>
                  <a:ea typeface="Canva Sans"/>
                  <a:cs typeface="Canva Sans"/>
                  <a:sym typeface="Canva Sans"/>
                </a:rPr>
                <a:t>Measurement Range (Humidity) : 0% RH – 100% RH</a:t>
              </a:r>
            </a:p>
            <a:p>
              <a:pPr algn="l" marL="308240" indent="-154120" lvl="1">
                <a:lnSpc>
                  <a:spcPts val="1998"/>
                </a:lnSpc>
                <a:buFont typeface="Arial"/>
                <a:buChar char="•"/>
              </a:pPr>
              <a:r>
                <a:rPr lang="en-US" sz="1427">
                  <a:solidFill>
                    <a:srgbClr val="FFFFFF"/>
                  </a:solidFill>
                  <a:latin typeface="Canva Sans"/>
                  <a:ea typeface="Canva Sans"/>
                  <a:cs typeface="Canva Sans"/>
                  <a:sym typeface="Canva Sans"/>
                </a:rPr>
                <a:t>Measurement Range (Temperature) : –40°C hingga +125°C</a:t>
              </a:r>
            </a:p>
            <a:p>
              <a:pPr algn="l" marL="308240" indent="-154120" lvl="1">
                <a:lnSpc>
                  <a:spcPts val="1998"/>
                </a:lnSpc>
                <a:buFont typeface="Arial"/>
                <a:buChar char="•"/>
              </a:pPr>
              <a:r>
                <a:rPr lang="en-US" sz="1427">
                  <a:solidFill>
                    <a:srgbClr val="FFFFFF"/>
                  </a:solidFill>
                  <a:latin typeface="Canva Sans"/>
                  <a:ea typeface="Canva Sans"/>
                  <a:cs typeface="Canva Sans"/>
                  <a:sym typeface="Canva Sans"/>
                </a:rPr>
                <a:t>Accuracy (Humidity) : ±3% RH (typical)</a:t>
              </a:r>
            </a:p>
            <a:p>
              <a:pPr algn="l" marL="308240" indent="-154120" lvl="1">
                <a:lnSpc>
                  <a:spcPts val="1998"/>
                </a:lnSpc>
                <a:buFont typeface="Arial"/>
                <a:buChar char="•"/>
              </a:pPr>
              <a:r>
                <a:rPr lang="en-US" sz="1427">
                  <a:solidFill>
                    <a:srgbClr val="FFFFFF"/>
                  </a:solidFill>
                  <a:latin typeface="Canva Sans"/>
                  <a:ea typeface="Canva Sans"/>
                  <a:cs typeface="Canva Sans"/>
                  <a:sym typeface="Canva Sans"/>
                </a:rPr>
                <a:t>Accuracy (Temperature) : ±0.3°C (typical, pada 25°C)</a:t>
              </a:r>
            </a:p>
            <a:p>
              <a:pPr algn="l" marL="308240" indent="-154120" lvl="1">
                <a:lnSpc>
                  <a:spcPts val="1998"/>
                </a:lnSpc>
                <a:buFont typeface="Arial"/>
                <a:buChar char="•"/>
              </a:pPr>
              <a:r>
                <a:rPr lang="en-US" sz="1427">
                  <a:solidFill>
                    <a:srgbClr val="FFFFFF"/>
                  </a:solidFill>
                  <a:latin typeface="Canva Sans"/>
                  <a:ea typeface="Canva Sans"/>
                  <a:cs typeface="Canva Sans"/>
                  <a:sym typeface="Canva Sans"/>
                </a:rPr>
                <a:t>Response Time (Humidity) : 8 detik (untuk 63% RH step change, pada kondisi 25°C, 1 m/s airflow)</a:t>
              </a:r>
            </a:p>
            <a:p>
              <a:pPr algn="l" marL="308240" indent="-154120" lvl="1">
                <a:lnSpc>
                  <a:spcPts val="1998"/>
                </a:lnSpc>
                <a:buFont typeface="Arial"/>
                <a:buChar char="•"/>
              </a:pPr>
              <a:r>
                <a:rPr lang="en-US" sz="1427">
                  <a:solidFill>
                    <a:srgbClr val="FFFFFF"/>
                  </a:solidFill>
                  <a:latin typeface="Canva Sans"/>
                  <a:ea typeface="Canva Sans"/>
                  <a:cs typeface="Canva Sans"/>
                  <a:sym typeface="Canva Sans"/>
                </a:rPr>
                <a:t>Interface : I²C (default), dapat dikonversi ke RS-485 dengan converter</a:t>
              </a:r>
            </a:p>
            <a:p>
              <a:pPr algn="l" marL="308240" indent="-154120" lvl="1">
                <a:lnSpc>
                  <a:spcPts val="1998"/>
                </a:lnSpc>
                <a:buFont typeface="Arial"/>
                <a:buChar char="•"/>
              </a:pPr>
              <a:r>
                <a:rPr lang="en-US" sz="1427">
                  <a:solidFill>
                    <a:srgbClr val="FFFFFF"/>
                  </a:solidFill>
                  <a:latin typeface="Canva Sans"/>
                  <a:ea typeface="Canva Sans"/>
                  <a:cs typeface="Canva Sans"/>
                  <a:sym typeface="Canva Sans"/>
                </a:rPr>
                <a:t>Preheating time / Wake-up time : &lt;1 ms (practically no preheating needed)</a:t>
              </a:r>
            </a:p>
            <a:p>
              <a:pPr algn="l" marL="308240" indent="-154120" lvl="1">
                <a:lnSpc>
                  <a:spcPts val="1998"/>
                </a:lnSpc>
                <a:buFont typeface="Arial"/>
                <a:buChar char="•"/>
              </a:pPr>
              <a:r>
                <a:rPr lang="en-US" sz="1427">
                  <a:solidFill>
                    <a:srgbClr val="FFFFFF"/>
                  </a:solidFill>
                  <a:latin typeface="Canva Sans"/>
                  <a:ea typeface="Canva Sans"/>
                  <a:cs typeface="Canva Sans"/>
                  <a:sym typeface="Canva Sans"/>
                </a:rPr>
                <a:t>Long-Term Stability (Humidity) : &lt;0.5% RH per tahun</a:t>
              </a:r>
            </a:p>
            <a:p>
              <a:pPr algn="l" marL="308240" indent="-154120" lvl="1">
                <a:lnSpc>
                  <a:spcPts val="1998"/>
                </a:lnSpc>
                <a:buFont typeface="Arial"/>
                <a:buChar char="•"/>
              </a:pPr>
              <a:r>
                <a:rPr lang="en-US" sz="1427">
                  <a:solidFill>
                    <a:srgbClr val="FFFFFF"/>
                  </a:solidFill>
                  <a:latin typeface="Canva Sans"/>
                  <a:ea typeface="Canva Sans"/>
                  <a:cs typeface="Canva Sans"/>
                  <a:sym typeface="Canva Sans"/>
                </a:rPr>
                <a:t>Operating Humidity : 0% RH – 100% RH (non-condensing)</a:t>
              </a:r>
            </a:p>
          </p:txBody>
        </p:sp>
      </p:grpSp>
      <p:grpSp>
        <p:nvGrpSpPr>
          <p:cNvPr name="Group 31" id="31"/>
          <p:cNvGrpSpPr/>
          <p:nvPr/>
        </p:nvGrpSpPr>
        <p:grpSpPr>
          <a:xfrm rot="0">
            <a:off x="5389079" y="3063204"/>
            <a:ext cx="4250252" cy="2776170"/>
            <a:chOff x="0" y="0"/>
            <a:chExt cx="5667003" cy="3701560"/>
          </a:xfrm>
        </p:grpSpPr>
        <p:grpSp>
          <p:nvGrpSpPr>
            <p:cNvPr name="Group 32" id="32"/>
            <p:cNvGrpSpPr/>
            <p:nvPr/>
          </p:nvGrpSpPr>
          <p:grpSpPr>
            <a:xfrm rot="0">
              <a:off x="0" y="0"/>
              <a:ext cx="5667003" cy="3701560"/>
              <a:chOff x="0" y="0"/>
              <a:chExt cx="1119408" cy="731172"/>
            </a:xfrm>
          </p:grpSpPr>
          <p:sp>
            <p:nvSpPr>
              <p:cNvPr name="Freeform 33" id="33"/>
              <p:cNvSpPr/>
              <p:nvPr/>
            </p:nvSpPr>
            <p:spPr>
              <a:xfrm flipH="false" flipV="false" rot="0">
                <a:off x="0" y="0"/>
                <a:ext cx="1119408" cy="731172"/>
              </a:xfrm>
              <a:custGeom>
                <a:avLst/>
                <a:gdLst/>
                <a:ahLst/>
                <a:cxnLst/>
                <a:rect r="r" b="b" t="t" l="l"/>
                <a:pathLst>
                  <a:path h="731172" w="1119408">
                    <a:moveTo>
                      <a:pt x="92898" y="0"/>
                    </a:moveTo>
                    <a:lnTo>
                      <a:pt x="1026511" y="0"/>
                    </a:lnTo>
                    <a:cubicBezTo>
                      <a:pt x="1077816" y="0"/>
                      <a:pt x="1119408" y="41592"/>
                      <a:pt x="1119408" y="92898"/>
                    </a:cubicBezTo>
                    <a:lnTo>
                      <a:pt x="1119408" y="638275"/>
                    </a:lnTo>
                    <a:cubicBezTo>
                      <a:pt x="1119408" y="662913"/>
                      <a:pt x="1109621" y="686542"/>
                      <a:pt x="1092199" y="703963"/>
                    </a:cubicBezTo>
                    <a:cubicBezTo>
                      <a:pt x="1074777" y="721385"/>
                      <a:pt x="1051148" y="731172"/>
                      <a:pt x="1026511" y="731172"/>
                    </a:cubicBezTo>
                    <a:lnTo>
                      <a:pt x="92898" y="731172"/>
                    </a:lnTo>
                    <a:cubicBezTo>
                      <a:pt x="41592" y="731172"/>
                      <a:pt x="0" y="689581"/>
                      <a:pt x="0" y="638275"/>
                    </a:cubicBezTo>
                    <a:lnTo>
                      <a:pt x="0" y="92898"/>
                    </a:lnTo>
                    <a:cubicBezTo>
                      <a:pt x="0" y="68260"/>
                      <a:pt x="9787" y="44631"/>
                      <a:pt x="27209" y="27209"/>
                    </a:cubicBezTo>
                    <a:cubicBezTo>
                      <a:pt x="44631" y="9787"/>
                      <a:pt x="68260" y="0"/>
                      <a:pt x="92898" y="0"/>
                    </a:cubicBezTo>
                    <a:close/>
                  </a:path>
                </a:pathLst>
              </a:custGeom>
              <a:gradFill rotWithShape="true">
                <a:gsLst>
                  <a:gs pos="0">
                    <a:srgbClr val="0A88B6">
                      <a:alpha val="50880"/>
                    </a:srgbClr>
                  </a:gs>
                  <a:gs pos="100000">
                    <a:srgbClr val="00347B">
                      <a:alpha val="64000"/>
                    </a:srgbClr>
                  </a:gs>
                </a:gsLst>
                <a:lin ang="5400000"/>
              </a:gradFill>
              <a:ln w="47625" cap="rnd">
                <a:solidFill>
                  <a:srgbClr val="FFF3E6">
                    <a:alpha val="63922"/>
                  </a:srgbClr>
                </a:solidFill>
                <a:prstDash val="solid"/>
                <a:round/>
              </a:ln>
            </p:spPr>
          </p:sp>
          <p:sp>
            <p:nvSpPr>
              <p:cNvPr name="TextBox 34" id="34"/>
              <p:cNvSpPr txBox="true"/>
              <p:nvPr/>
            </p:nvSpPr>
            <p:spPr>
              <a:xfrm>
                <a:off x="0" y="-38100"/>
                <a:ext cx="1119408" cy="769272"/>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1146465" y="-9474"/>
              <a:ext cx="3649815" cy="547199"/>
            </a:xfrm>
            <a:prstGeom prst="rect">
              <a:avLst/>
            </a:prstGeom>
          </p:spPr>
          <p:txBody>
            <a:bodyPr anchor="t" rtlCol="false" tIns="0" lIns="0" bIns="0" rIns="0">
              <a:spAutoFit/>
            </a:bodyPr>
            <a:lstStyle/>
            <a:p>
              <a:pPr algn="ctr">
                <a:lnSpc>
                  <a:spcPts val="3498"/>
                </a:lnSpc>
                <a:spcBef>
                  <a:spcPct val="0"/>
                </a:spcBef>
              </a:pPr>
              <a:r>
                <a:rPr lang="en-US" b="true" sz="2498">
                  <a:solidFill>
                    <a:srgbClr val="EC971C"/>
                  </a:solidFill>
                  <a:latin typeface="Canva Sans Bold"/>
                  <a:ea typeface="Canva Sans Bold"/>
                  <a:cs typeface="Canva Sans Bold"/>
                  <a:sym typeface="Canva Sans Bold"/>
                </a:rPr>
                <a:t>Moodbus Client</a:t>
              </a:r>
            </a:p>
          </p:txBody>
        </p:sp>
        <p:sp>
          <p:nvSpPr>
            <p:cNvPr name="TextBox 36" id="36"/>
            <p:cNvSpPr txBox="true"/>
            <p:nvPr/>
          </p:nvSpPr>
          <p:spPr>
            <a:xfrm rot="0">
              <a:off x="353467" y="726976"/>
              <a:ext cx="5150312" cy="2612299"/>
            </a:xfrm>
            <a:prstGeom prst="rect">
              <a:avLst/>
            </a:prstGeom>
          </p:spPr>
          <p:txBody>
            <a:bodyPr anchor="t" rtlCol="false" tIns="0" lIns="0" bIns="0" rIns="0">
              <a:spAutoFit/>
            </a:bodyPr>
            <a:lstStyle/>
            <a:p>
              <a:pPr algn="just" marL="308240" indent="-154120" lvl="1">
                <a:lnSpc>
                  <a:spcPts val="1998"/>
                </a:lnSpc>
                <a:buFont typeface="Arial"/>
                <a:buChar char="•"/>
              </a:pPr>
              <a:r>
                <a:rPr lang="en-US" sz="1427">
                  <a:solidFill>
                    <a:srgbClr val="FFFFFF"/>
                  </a:solidFill>
                  <a:latin typeface="Canva Sans"/>
                  <a:ea typeface="Canva Sans"/>
                  <a:cs typeface="Canva Sans"/>
                  <a:sym typeface="Canva Sans"/>
                </a:rPr>
                <a:t>M</a:t>
              </a:r>
              <a:r>
                <a:rPr lang="en-US" sz="1427">
                  <a:solidFill>
                    <a:srgbClr val="FFFFFF"/>
                  </a:solidFill>
                  <a:latin typeface="Canva Sans"/>
                  <a:ea typeface="Canva Sans"/>
                  <a:cs typeface="Canva Sans"/>
                  <a:sym typeface="Canva Sans"/>
                </a:rPr>
                <a:t>odbus Client berbasis Rust membaca data suhu dan kelembaban dari sensor SHT20 via Modbus RTU (RS485). Client mengakses register 16-bit, lalu menerima data. Rust dipilih karena performa tinggi dan keamanannya, cocok untuk sistem pemantauan industri.</a:t>
              </a:r>
            </a:p>
          </p:txBody>
        </p:sp>
      </p:grpSp>
      <p:grpSp>
        <p:nvGrpSpPr>
          <p:cNvPr name="Group 37" id="37"/>
          <p:cNvGrpSpPr/>
          <p:nvPr/>
        </p:nvGrpSpPr>
        <p:grpSpPr>
          <a:xfrm rot="0">
            <a:off x="5389079" y="6143686"/>
            <a:ext cx="4250252" cy="2776170"/>
            <a:chOff x="0" y="0"/>
            <a:chExt cx="5667003" cy="3701560"/>
          </a:xfrm>
        </p:grpSpPr>
        <p:grpSp>
          <p:nvGrpSpPr>
            <p:cNvPr name="Group 38" id="38"/>
            <p:cNvGrpSpPr/>
            <p:nvPr/>
          </p:nvGrpSpPr>
          <p:grpSpPr>
            <a:xfrm rot="0">
              <a:off x="0" y="0"/>
              <a:ext cx="5667003" cy="3701560"/>
              <a:chOff x="0" y="0"/>
              <a:chExt cx="1119408" cy="731172"/>
            </a:xfrm>
          </p:grpSpPr>
          <p:sp>
            <p:nvSpPr>
              <p:cNvPr name="Freeform 39" id="39"/>
              <p:cNvSpPr/>
              <p:nvPr/>
            </p:nvSpPr>
            <p:spPr>
              <a:xfrm flipH="false" flipV="false" rot="0">
                <a:off x="0" y="0"/>
                <a:ext cx="1119408" cy="731172"/>
              </a:xfrm>
              <a:custGeom>
                <a:avLst/>
                <a:gdLst/>
                <a:ahLst/>
                <a:cxnLst/>
                <a:rect r="r" b="b" t="t" l="l"/>
                <a:pathLst>
                  <a:path h="731172" w="1119408">
                    <a:moveTo>
                      <a:pt x="92898" y="0"/>
                    </a:moveTo>
                    <a:lnTo>
                      <a:pt x="1026511" y="0"/>
                    </a:lnTo>
                    <a:cubicBezTo>
                      <a:pt x="1077816" y="0"/>
                      <a:pt x="1119408" y="41592"/>
                      <a:pt x="1119408" y="92898"/>
                    </a:cubicBezTo>
                    <a:lnTo>
                      <a:pt x="1119408" y="638275"/>
                    </a:lnTo>
                    <a:cubicBezTo>
                      <a:pt x="1119408" y="662913"/>
                      <a:pt x="1109621" y="686542"/>
                      <a:pt x="1092199" y="703963"/>
                    </a:cubicBezTo>
                    <a:cubicBezTo>
                      <a:pt x="1074777" y="721385"/>
                      <a:pt x="1051148" y="731172"/>
                      <a:pt x="1026511" y="731172"/>
                    </a:cubicBezTo>
                    <a:lnTo>
                      <a:pt x="92898" y="731172"/>
                    </a:lnTo>
                    <a:cubicBezTo>
                      <a:pt x="41592" y="731172"/>
                      <a:pt x="0" y="689581"/>
                      <a:pt x="0" y="638275"/>
                    </a:cubicBezTo>
                    <a:lnTo>
                      <a:pt x="0" y="92898"/>
                    </a:lnTo>
                    <a:cubicBezTo>
                      <a:pt x="0" y="68260"/>
                      <a:pt x="9787" y="44631"/>
                      <a:pt x="27209" y="27209"/>
                    </a:cubicBezTo>
                    <a:cubicBezTo>
                      <a:pt x="44631" y="9787"/>
                      <a:pt x="68260" y="0"/>
                      <a:pt x="92898" y="0"/>
                    </a:cubicBezTo>
                    <a:close/>
                  </a:path>
                </a:pathLst>
              </a:custGeom>
              <a:gradFill rotWithShape="true">
                <a:gsLst>
                  <a:gs pos="0">
                    <a:srgbClr val="0A88B6">
                      <a:alpha val="50880"/>
                    </a:srgbClr>
                  </a:gs>
                  <a:gs pos="100000">
                    <a:srgbClr val="00347B">
                      <a:alpha val="64000"/>
                    </a:srgbClr>
                  </a:gs>
                </a:gsLst>
                <a:lin ang="5400000"/>
              </a:gradFill>
              <a:ln w="47625" cap="rnd">
                <a:solidFill>
                  <a:srgbClr val="FFF3E6">
                    <a:alpha val="63922"/>
                  </a:srgbClr>
                </a:solidFill>
                <a:prstDash val="solid"/>
                <a:round/>
              </a:ln>
            </p:spPr>
          </p:sp>
          <p:sp>
            <p:nvSpPr>
              <p:cNvPr name="TextBox 40" id="40"/>
              <p:cNvSpPr txBox="true"/>
              <p:nvPr/>
            </p:nvSpPr>
            <p:spPr>
              <a:xfrm>
                <a:off x="0" y="-38100"/>
                <a:ext cx="1119408" cy="769272"/>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1146465" y="160727"/>
              <a:ext cx="3649815" cy="547199"/>
            </a:xfrm>
            <a:prstGeom prst="rect">
              <a:avLst/>
            </a:prstGeom>
          </p:spPr>
          <p:txBody>
            <a:bodyPr anchor="t" rtlCol="false" tIns="0" lIns="0" bIns="0" rIns="0">
              <a:spAutoFit/>
            </a:bodyPr>
            <a:lstStyle/>
            <a:p>
              <a:pPr algn="ctr">
                <a:lnSpc>
                  <a:spcPts val="3498"/>
                </a:lnSpc>
                <a:spcBef>
                  <a:spcPct val="0"/>
                </a:spcBef>
              </a:pPr>
              <a:r>
                <a:rPr lang="en-US" b="true" sz="2498">
                  <a:solidFill>
                    <a:srgbClr val="EC971C"/>
                  </a:solidFill>
                  <a:latin typeface="Canva Sans Bold"/>
                  <a:ea typeface="Canva Sans Bold"/>
                  <a:cs typeface="Canva Sans Bold"/>
                  <a:sym typeface="Canva Sans Bold"/>
                </a:rPr>
                <a:t>TCP SERVER</a:t>
              </a:r>
            </a:p>
          </p:txBody>
        </p:sp>
        <p:sp>
          <p:nvSpPr>
            <p:cNvPr name="TextBox 42" id="42"/>
            <p:cNvSpPr txBox="true"/>
            <p:nvPr/>
          </p:nvSpPr>
          <p:spPr>
            <a:xfrm rot="0">
              <a:off x="258345" y="892076"/>
              <a:ext cx="5150312" cy="2282099"/>
            </a:xfrm>
            <a:prstGeom prst="rect">
              <a:avLst/>
            </a:prstGeom>
          </p:spPr>
          <p:txBody>
            <a:bodyPr anchor="t" rtlCol="false" tIns="0" lIns="0" bIns="0" rIns="0">
              <a:spAutoFit/>
            </a:bodyPr>
            <a:lstStyle/>
            <a:p>
              <a:pPr algn="l" marL="308240" indent="-154120" lvl="1">
                <a:lnSpc>
                  <a:spcPts val="1998"/>
                </a:lnSpc>
                <a:buFont typeface="Arial"/>
                <a:buChar char="•"/>
              </a:pPr>
              <a:r>
                <a:rPr lang="en-US" sz="1427">
                  <a:solidFill>
                    <a:srgbClr val="FFFFFF"/>
                  </a:solidFill>
                  <a:latin typeface="Canva Sans"/>
                  <a:ea typeface="Canva Sans"/>
                  <a:cs typeface="Canva Sans"/>
                  <a:sym typeface="Canva Sans"/>
                </a:rPr>
                <a:t>TCP </a:t>
              </a:r>
              <a:r>
                <a:rPr lang="en-US" sz="1427">
                  <a:solidFill>
                    <a:srgbClr val="FFFFFF"/>
                  </a:solidFill>
                  <a:latin typeface="Canva Sans"/>
                  <a:ea typeface="Canva Sans"/>
                  <a:cs typeface="Canva Sans"/>
                  <a:sym typeface="Canva Sans"/>
                </a:rPr>
                <a:t>server berbasis Rust menerima data JSON dari client, parsing dengan serde, lalu simpan ke InfluxDB sebagai time-series data. Dengan dukungan tokio (asinkron) dan pustaka seperti rinfluxdb, sistem jadi cepat, aman, dan efisien untuk pemantauan real-time.</a:t>
              </a:r>
            </a:p>
          </p:txBody>
        </p:sp>
      </p:grpSp>
      <p:grpSp>
        <p:nvGrpSpPr>
          <p:cNvPr name="Group 43" id="43"/>
          <p:cNvGrpSpPr/>
          <p:nvPr/>
        </p:nvGrpSpPr>
        <p:grpSpPr>
          <a:xfrm rot="0">
            <a:off x="9906031" y="3063204"/>
            <a:ext cx="4250252" cy="2776170"/>
            <a:chOff x="0" y="0"/>
            <a:chExt cx="5667003" cy="3701560"/>
          </a:xfrm>
        </p:grpSpPr>
        <p:grpSp>
          <p:nvGrpSpPr>
            <p:cNvPr name="Group 44" id="44"/>
            <p:cNvGrpSpPr/>
            <p:nvPr/>
          </p:nvGrpSpPr>
          <p:grpSpPr>
            <a:xfrm rot="0">
              <a:off x="0" y="0"/>
              <a:ext cx="5667003" cy="3701560"/>
              <a:chOff x="0" y="0"/>
              <a:chExt cx="1119408" cy="731172"/>
            </a:xfrm>
          </p:grpSpPr>
          <p:sp>
            <p:nvSpPr>
              <p:cNvPr name="Freeform 45" id="45"/>
              <p:cNvSpPr/>
              <p:nvPr/>
            </p:nvSpPr>
            <p:spPr>
              <a:xfrm flipH="false" flipV="false" rot="0">
                <a:off x="0" y="0"/>
                <a:ext cx="1119408" cy="731172"/>
              </a:xfrm>
              <a:custGeom>
                <a:avLst/>
                <a:gdLst/>
                <a:ahLst/>
                <a:cxnLst/>
                <a:rect r="r" b="b" t="t" l="l"/>
                <a:pathLst>
                  <a:path h="731172" w="1119408">
                    <a:moveTo>
                      <a:pt x="92898" y="0"/>
                    </a:moveTo>
                    <a:lnTo>
                      <a:pt x="1026511" y="0"/>
                    </a:lnTo>
                    <a:cubicBezTo>
                      <a:pt x="1077816" y="0"/>
                      <a:pt x="1119408" y="41592"/>
                      <a:pt x="1119408" y="92898"/>
                    </a:cubicBezTo>
                    <a:lnTo>
                      <a:pt x="1119408" y="638275"/>
                    </a:lnTo>
                    <a:cubicBezTo>
                      <a:pt x="1119408" y="662913"/>
                      <a:pt x="1109621" y="686542"/>
                      <a:pt x="1092199" y="703963"/>
                    </a:cubicBezTo>
                    <a:cubicBezTo>
                      <a:pt x="1074777" y="721385"/>
                      <a:pt x="1051148" y="731172"/>
                      <a:pt x="1026511" y="731172"/>
                    </a:cubicBezTo>
                    <a:lnTo>
                      <a:pt x="92898" y="731172"/>
                    </a:lnTo>
                    <a:cubicBezTo>
                      <a:pt x="41592" y="731172"/>
                      <a:pt x="0" y="689581"/>
                      <a:pt x="0" y="638275"/>
                    </a:cubicBezTo>
                    <a:lnTo>
                      <a:pt x="0" y="92898"/>
                    </a:lnTo>
                    <a:cubicBezTo>
                      <a:pt x="0" y="68260"/>
                      <a:pt x="9787" y="44631"/>
                      <a:pt x="27209" y="27209"/>
                    </a:cubicBezTo>
                    <a:cubicBezTo>
                      <a:pt x="44631" y="9787"/>
                      <a:pt x="68260" y="0"/>
                      <a:pt x="92898" y="0"/>
                    </a:cubicBezTo>
                    <a:close/>
                  </a:path>
                </a:pathLst>
              </a:custGeom>
              <a:gradFill rotWithShape="true">
                <a:gsLst>
                  <a:gs pos="0">
                    <a:srgbClr val="0A88B6">
                      <a:alpha val="50880"/>
                    </a:srgbClr>
                  </a:gs>
                  <a:gs pos="100000">
                    <a:srgbClr val="00347B">
                      <a:alpha val="64000"/>
                    </a:srgbClr>
                  </a:gs>
                </a:gsLst>
                <a:lin ang="5400000"/>
              </a:gradFill>
              <a:ln w="47625" cap="rnd">
                <a:solidFill>
                  <a:srgbClr val="FFF3E6">
                    <a:alpha val="63922"/>
                  </a:srgbClr>
                </a:solidFill>
                <a:prstDash val="solid"/>
                <a:round/>
              </a:ln>
            </p:spPr>
          </p:sp>
          <p:sp>
            <p:nvSpPr>
              <p:cNvPr name="TextBox 46" id="46"/>
              <p:cNvSpPr txBox="true"/>
              <p:nvPr/>
            </p:nvSpPr>
            <p:spPr>
              <a:xfrm>
                <a:off x="0" y="-38100"/>
                <a:ext cx="1119408" cy="769272"/>
              </a:xfrm>
              <a:prstGeom prst="rect">
                <a:avLst/>
              </a:prstGeom>
            </p:spPr>
            <p:txBody>
              <a:bodyPr anchor="ctr" rtlCol="false" tIns="50800" lIns="50800" bIns="50800" rIns="50800"/>
              <a:lstStyle/>
              <a:p>
                <a:pPr algn="ctr">
                  <a:lnSpc>
                    <a:spcPts val="2659"/>
                  </a:lnSpc>
                </a:pPr>
              </a:p>
            </p:txBody>
          </p:sp>
        </p:grpSp>
        <p:sp>
          <p:nvSpPr>
            <p:cNvPr name="TextBox 47" id="47"/>
            <p:cNvSpPr txBox="true"/>
            <p:nvPr/>
          </p:nvSpPr>
          <p:spPr>
            <a:xfrm rot="0">
              <a:off x="1146465" y="160727"/>
              <a:ext cx="3649815" cy="547199"/>
            </a:xfrm>
            <a:prstGeom prst="rect">
              <a:avLst/>
            </a:prstGeom>
          </p:spPr>
          <p:txBody>
            <a:bodyPr anchor="t" rtlCol="false" tIns="0" lIns="0" bIns="0" rIns="0">
              <a:spAutoFit/>
            </a:bodyPr>
            <a:lstStyle/>
            <a:p>
              <a:pPr algn="ctr">
                <a:lnSpc>
                  <a:spcPts val="3498"/>
                </a:lnSpc>
                <a:spcBef>
                  <a:spcPct val="0"/>
                </a:spcBef>
              </a:pPr>
              <a:r>
                <a:rPr lang="en-US" b="true" sz="2498">
                  <a:solidFill>
                    <a:srgbClr val="EC971C"/>
                  </a:solidFill>
                  <a:latin typeface="Canva Sans Bold"/>
                  <a:ea typeface="Canva Sans Bold"/>
                  <a:cs typeface="Canva Sans Bold"/>
                  <a:sym typeface="Canva Sans Bold"/>
                </a:rPr>
                <a:t>INFLUX DB</a:t>
              </a:r>
            </a:p>
          </p:txBody>
        </p:sp>
        <p:sp>
          <p:nvSpPr>
            <p:cNvPr name="TextBox 48" id="48"/>
            <p:cNvSpPr txBox="true"/>
            <p:nvPr/>
          </p:nvSpPr>
          <p:spPr>
            <a:xfrm rot="0">
              <a:off x="258345" y="882551"/>
              <a:ext cx="5131354" cy="2464075"/>
            </a:xfrm>
            <a:prstGeom prst="rect">
              <a:avLst/>
            </a:prstGeom>
          </p:spPr>
          <p:txBody>
            <a:bodyPr anchor="t" rtlCol="false" tIns="0" lIns="0" bIns="0" rIns="0">
              <a:spAutoFit/>
            </a:bodyPr>
            <a:lstStyle/>
            <a:p>
              <a:pPr algn="just" marL="289490" indent="-144745" lvl="1">
                <a:lnSpc>
                  <a:spcPts val="1877"/>
                </a:lnSpc>
                <a:buFont typeface="Arial"/>
                <a:buChar char="•"/>
              </a:pPr>
              <a:r>
                <a:rPr lang="en-US" sz="1340">
                  <a:solidFill>
                    <a:srgbClr val="FFFFFF"/>
                  </a:solidFill>
                  <a:latin typeface="Canva Sans"/>
                  <a:ea typeface="Canva Sans"/>
                  <a:cs typeface="Canva Sans"/>
                  <a:sym typeface="Canva Sans"/>
                </a:rPr>
                <a:t>InfluxDB adalah</a:t>
              </a:r>
              <a:r>
                <a:rPr lang="en-US" sz="1340">
                  <a:solidFill>
                    <a:srgbClr val="FFFFFF"/>
                  </a:solidFill>
                  <a:latin typeface="Canva Sans"/>
                  <a:ea typeface="Canva Sans"/>
                  <a:cs typeface="Canva Sans"/>
                  <a:sym typeface="Canva Sans"/>
                </a:rPr>
                <a:t> basis data time-series yang dioptimalkan untuk menyimpan dan menganalisis data berbasis waktu, seperti data sensor suhu dan kelembaban. Menggunakan arsitektur TSM dan line protocol, InfluxDB memungkinkan penulisan cepat, kompresi efisien, serta kueri historis dan real-time yang responsif.</a:t>
              </a:r>
            </a:p>
          </p:txBody>
        </p:sp>
      </p:grpSp>
      <p:grpSp>
        <p:nvGrpSpPr>
          <p:cNvPr name="Group 49" id="49"/>
          <p:cNvGrpSpPr/>
          <p:nvPr/>
        </p:nvGrpSpPr>
        <p:grpSpPr>
          <a:xfrm rot="0">
            <a:off x="10009434" y="6143686"/>
            <a:ext cx="4250252" cy="2776170"/>
            <a:chOff x="0" y="0"/>
            <a:chExt cx="5667003" cy="3701560"/>
          </a:xfrm>
        </p:grpSpPr>
        <p:grpSp>
          <p:nvGrpSpPr>
            <p:cNvPr name="Group 50" id="50"/>
            <p:cNvGrpSpPr/>
            <p:nvPr/>
          </p:nvGrpSpPr>
          <p:grpSpPr>
            <a:xfrm rot="0">
              <a:off x="0" y="0"/>
              <a:ext cx="5667003" cy="3701560"/>
              <a:chOff x="0" y="0"/>
              <a:chExt cx="1119408" cy="731172"/>
            </a:xfrm>
          </p:grpSpPr>
          <p:sp>
            <p:nvSpPr>
              <p:cNvPr name="Freeform 51" id="51"/>
              <p:cNvSpPr/>
              <p:nvPr/>
            </p:nvSpPr>
            <p:spPr>
              <a:xfrm flipH="false" flipV="false" rot="0">
                <a:off x="0" y="0"/>
                <a:ext cx="1119408" cy="731172"/>
              </a:xfrm>
              <a:custGeom>
                <a:avLst/>
                <a:gdLst/>
                <a:ahLst/>
                <a:cxnLst/>
                <a:rect r="r" b="b" t="t" l="l"/>
                <a:pathLst>
                  <a:path h="731172" w="1119408">
                    <a:moveTo>
                      <a:pt x="92898" y="0"/>
                    </a:moveTo>
                    <a:lnTo>
                      <a:pt x="1026511" y="0"/>
                    </a:lnTo>
                    <a:cubicBezTo>
                      <a:pt x="1077816" y="0"/>
                      <a:pt x="1119408" y="41592"/>
                      <a:pt x="1119408" y="92898"/>
                    </a:cubicBezTo>
                    <a:lnTo>
                      <a:pt x="1119408" y="638275"/>
                    </a:lnTo>
                    <a:cubicBezTo>
                      <a:pt x="1119408" y="662913"/>
                      <a:pt x="1109621" y="686542"/>
                      <a:pt x="1092199" y="703963"/>
                    </a:cubicBezTo>
                    <a:cubicBezTo>
                      <a:pt x="1074777" y="721385"/>
                      <a:pt x="1051148" y="731172"/>
                      <a:pt x="1026511" y="731172"/>
                    </a:cubicBezTo>
                    <a:lnTo>
                      <a:pt x="92898" y="731172"/>
                    </a:lnTo>
                    <a:cubicBezTo>
                      <a:pt x="41592" y="731172"/>
                      <a:pt x="0" y="689581"/>
                      <a:pt x="0" y="638275"/>
                    </a:cubicBezTo>
                    <a:lnTo>
                      <a:pt x="0" y="92898"/>
                    </a:lnTo>
                    <a:cubicBezTo>
                      <a:pt x="0" y="68260"/>
                      <a:pt x="9787" y="44631"/>
                      <a:pt x="27209" y="27209"/>
                    </a:cubicBezTo>
                    <a:cubicBezTo>
                      <a:pt x="44631" y="9787"/>
                      <a:pt x="68260" y="0"/>
                      <a:pt x="92898" y="0"/>
                    </a:cubicBezTo>
                    <a:close/>
                  </a:path>
                </a:pathLst>
              </a:custGeom>
              <a:gradFill rotWithShape="true">
                <a:gsLst>
                  <a:gs pos="0">
                    <a:srgbClr val="0A88B6">
                      <a:alpha val="50880"/>
                    </a:srgbClr>
                  </a:gs>
                  <a:gs pos="100000">
                    <a:srgbClr val="00347B">
                      <a:alpha val="64000"/>
                    </a:srgbClr>
                  </a:gs>
                </a:gsLst>
                <a:lin ang="5400000"/>
              </a:gradFill>
              <a:ln w="47625" cap="rnd">
                <a:solidFill>
                  <a:srgbClr val="FFF3E6">
                    <a:alpha val="63922"/>
                  </a:srgbClr>
                </a:solidFill>
                <a:prstDash val="solid"/>
                <a:round/>
              </a:ln>
            </p:spPr>
          </p:sp>
          <p:sp>
            <p:nvSpPr>
              <p:cNvPr name="TextBox 52" id="52"/>
              <p:cNvSpPr txBox="true"/>
              <p:nvPr/>
            </p:nvSpPr>
            <p:spPr>
              <a:xfrm>
                <a:off x="0" y="-38100"/>
                <a:ext cx="1119408" cy="769272"/>
              </a:xfrm>
              <a:prstGeom prst="rect">
                <a:avLst/>
              </a:prstGeom>
            </p:spPr>
            <p:txBody>
              <a:bodyPr anchor="ctr" rtlCol="false" tIns="50800" lIns="50800" bIns="50800" rIns="50800"/>
              <a:lstStyle/>
              <a:p>
                <a:pPr algn="ctr">
                  <a:lnSpc>
                    <a:spcPts val="2659"/>
                  </a:lnSpc>
                </a:pPr>
              </a:p>
            </p:txBody>
          </p:sp>
        </p:grpSp>
        <p:sp>
          <p:nvSpPr>
            <p:cNvPr name="TextBox 53" id="53"/>
            <p:cNvSpPr txBox="true"/>
            <p:nvPr/>
          </p:nvSpPr>
          <p:spPr>
            <a:xfrm rot="0">
              <a:off x="1146465" y="160727"/>
              <a:ext cx="3649815" cy="547199"/>
            </a:xfrm>
            <a:prstGeom prst="rect">
              <a:avLst/>
            </a:prstGeom>
          </p:spPr>
          <p:txBody>
            <a:bodyPr anchor="t" rtlCol="false" tIns="0" lIns="0" bIns="0" rIns="0">
              <a:spAutoFit/>
            </a:bodyPr>
            <a:lstStyle/>
            <a:p>
              <a:pPr algn="ctr">
                <a:lnSpc>
                  <a:spcPts val="3498"/>
                </a:lnSpc>
                <a:spcBef>
                  <a:spcPct val="0"/>
                </a:spcBef>
              </a:pPr>
              <a:r>
                <a:rPr lang="en-US" b="true" sz="2498">
                  <a:solidFill>
                    <a:srgbClr val="EC971C"/>
                  </a:solidFill>
                  <a:latin typeface="Canva Sans Bold"/>
                  <a:ea typeface="Canva Sans Bold"/>
                  <a:cs typeface="Canva Sans Bold"/>
                  <a:sym typeface="Canva Sans Bold"/>
                </a:rPr>
                <a:t>GRAFANA</a:t>
              </a:r>
            </a:p>
          </p:txBody>
        </p:sp>
        <p:sp>
          <p:nvSpPr>
            <p:cNvPr name="TextBox 54" id="54"/>
            <p:cNvSpPr txBox="true"/>
            <p:nvPr/>
          </p:nvSpPr>
          <p:spPr>
            <a:xfrm rot="0">
              <a:off x="258345" y="882551"/>
              <a:ext cx="5131354" cy="2153961"/>
            </a:xfrm>
            <a:prstGeom prst="rect">
              <a:avLst/>
            </a:prstGeom>
          </p:spPr>
          <p:txBody>
            <a:bodyPr anchor="t" rtlCol="false" tIns="0" lIns="0" bIns="0" rIns="0">
              <a:spAutoFit/>
            </a:bodyPr>
            <a:lstStyle/>
            <a:p>
              <a:pPr algn="just" marL="289490" indent="-144745" lvl="1">
                <a:lnSpc>
                  <a:spcPts val="1877"/>
                </a:lnSpc>
                <a:buFont typeface="Arial"/>
                <a:buChar char="•"/>
              </a:pPr>
              <a:r>
                <a:rPr lang="en-US" sz="1340">
                  <a:solidFill>
                    <a:srgbClr val="FFFFFF"/>
                  </a:solidFill>
                  <a:latin typeface="Canva Sans"/>
                  <a:ea typeface="Canva Sans"/>
                  <a:cs typeface="Canva Sans"/>
                  <a:sym typeface="Canva Sans"/>
                </a:rPr>
                <a:t>Grafana adalah</a:t>
              </a:r>
              <a:r>
                <a:rPr lang="en-US" sz="1340">
                  <a:solidFill>
                    <a:srgbClr val="FFFFFF"/>
                  </a:solidFill>
                  <a:latin typeface="Canva Sans"/>
                  <a:ea typeface="Canva Sans"/>
                  <a:cs typeface="Canva Sans"/>
                  <a:sym typeface="Canva Sans"/>
                </a:rPr>
                <a:t> platform open-source untuk visualisasi data real-time seperti suhu dan kelembaban, terintegrasi dengan database seperti InfluxDB. Bersama Node-RED, alur data dari sensor IoT diproses dan ditampilkan dalam dashboard interaktif untuk monitoring lingkungan.</a:t>
              </a:r>
            </a:p>
          </p:txBody>
        </p:sp>
      </p:grpSp>
      <p:grpSp>
        <p:nvGrpSpPr>
          <p:cNvPr name="Group 55" id="55"/>
          <p:cNvGrpSpPr/>
          <p:nvPr/>
        </p:nvGrpSpPr>
        <p:grpSpPr>
          <a:xfrm rot="0">
            <a:off x="14526386" y="4216388"/>
            <a:ext cx="3226752" cy="3245972"/>
            <a:chOff x="0" y="0"/>
            <a:chExt cx="4302336" cy="4327963"/>
          </a:xfrm>
        </p:grpSpPr>
        <p:grpSp>
          <p:nvGrpSpPr>
            <p:cNvPr name="Group 56" id="56"/>
            <p:cNvGrpSpPr/>
            <p:nvPr/>
          </p:nvGrpSpPr>
          <p:grpSpPr>
            <a:xfrm rot="0">
              <a:off x="0" y="0"/>
              <a:ext cx="4302336" cy="4327963"/>
              <a:chOff x="0" y="0"/>
              <a:chExt cx="1172544" cy="1179528"/>
            </a:xfrm>
          </p:grpSpPr>
          <p:sp>
            <p:nvSpPr>
              <p:cNvPr name="Freeform 57" id="57"/>
              <p:cNvSpPr/>
              <p:nvPr/>
            </p:nvSpPr>
            <p:spPr>
              <a:xfrm flipH="false" flipV="false" rot="0">
                <a:off x="0" y="0"/>
                <a:ext cx="1172544" cy="1179528"/>
              </a:xfrm>
              <a:custGeom>
                <a:avLst/>
                <a:gdLst/>
                <a:ahLst/>
                <a:cxnLst/>
                <a:rect r="r" b="b" t="t" l="l"/>
                <a:pathLst>
                  <a:path h="1179528" w="1172544">
                    <a:moveTo>
                      <a:pt x="122364" y="0"/>
                    </a:moveTo>
                    <a:lnTo>
                      <a:pt x="1050180" y="0"/>
                    </a:lnTo>
                    <a:cubicBezTo>
                      <a:pt x="1082633" y="0"/>
                      <a:pt x="1113756" y="12892"/>
                      <a:pt x="1136704" y="35840"/>
                    </a:cubicBezTo>
                    <a:cubicBezTo>
                      <a:pt x="1159652" y="58787"/>
                      <a:pt x="1172544" y="89911"/>
                      <a:pt x="1172544" y="122364"/>
                    </a:cubicBezTo>
                    <a:lnTo>
                      <a:pt x="1172544" y="1057164"/>
                    </a:lnTo>
                    <a:cubicBezTo>
                      <a:pt x="1172544" y="1089617"/>
                      <a:pt x="1159652" y="1120741"/>
                      <a:pt x="1136704" y="1143688"/>
                    </a:cubicBezTo>
                    <a:cubicBezTo>
                      <a:pt x="1113756" y="1166636"/>
                      <a:pt x="1082633" y="1179528"/>
                      <a:pt x="1050180" y="1179528"/>
                    </a:cubicBezTo>
                    <a:lnTo>
                      <a:pt x="122364" y="1179528"/>
                    </a:lnTo>
                    <a:cubicBezTo>
                      <a:pt x="89911" y="1179528"/>
                      <a:pt x="58787" y="1166636"/>
                      <a:pt x="35840" y="1143688"/>
                    </a:cubicBezTo>
                    <a:cubicBezTo>
                      <a:pt x="12892" y="1120741"/>
                      <a:pt x="0" y="1089617"/>
                      <a:pt x="0" y="1057164"/>
                    </a:cubicBezTo>
                    <a:lnTo>
                      <a:pt x="0" y="122364"/>
                    </a:lnTo>
                    <a:cubicBezTo>
                      <a:pt x="0" y="89911"/>
                      <a:pt x="12892" y="58787"/>
                      <a:pt x="35840" y="35840"/>
                    </a:cubicBezTo>
                    <a:cubicBezTo>
                      <a:pt x="58787" y="12892"/>
                      <a:pt x="89911" y="0"/>
                      <a:pt x="122364" y="0"/>
                    </a:cubicBezTo>
                    <a:close/>
                  </a:path>
                </a:pathLst>
              </a:custGeom>
              <a:gradFill rotWithShape="true">
                <a:gsLst>
                  <a:gs pos="0">
                    <a:srgbClr val="0A88B6">
                      <a:alpha val="50880"/>
                    </a:srgbClr>
                  </a:gs>
                  <a:gs pos="100000">
                    <a:srgbClr val="00347B">
                      <a:alpha val="64000"/>
                    </a:srgbClr>
                  </a:gs>
                </a:gsLst>
                <a:lin ang="5400000"/>
              </a:gradFill>
              <a:ln w="47625" cap="rnd">
                <a:solidFill>
                  <a:srgbClr val="FFF3E6">
                    <a:alpha val="63922"/>
                  </a:srgbClr>
                </a:solidFill>
                <a:prstDash val="solid"/>
                <a:round/>
              </a:ln>
            </p:spPr>
          </p:sp>
          <p:sp>
            <p:nvSpPr>
              <p:cNvPr name="TextBox 58" id="58"/>
              <p:cNvSpPr txBox="true"/>
              <p:nvPr/>
            </p:nvSpPr>
            <p:spPr>
              <a:xfrm>
                <a:off x="0" y="-38100"/>
                <a:ext cx="1172544" cy="1217628"/>
              </a:xfrm>
              <a:prstGeom prst="rect">
                <a:avLst/>
              </a:prstGeom>
            </p:spPr>
            <p:txBody>
              <a:bodyPr anchor="ctr" rtlCol="false" tIns="50800" lIns="50800" bIns="50800" rIns="50800"/>
              <a:lstStyle/>
              <a:p>
                <a:pPr algn="ctr">
                  <a:lnSpc>
                    <a:spcPts val="2659"/>
                  </a:lnSpc>
                </a:pPr>
              </a:p>
            </p:txBody>
          </p:sp>
        </p:grpSp>
        <p:sp>
          <p:nvSpPr>
            <p:cNvPr name="TextBox 59" id="59"/>
            <p:cNvSpPr txBox="true"/>
            <p:nvPr/>
          </p:nvSpPr>
          <p:spPr>
            <a:xfrm rot="0">
              <a:off x="1364167" y="110118"/>
              <a:ext cx="1516920" cy="390660"/>
            </a:xfrm>
            <a:prstGeom prst="rect">
              <a:avLst/>
            </a:prstGeom>
          </p:spPr>
          <p:txBody>
            <a:bodyPr anchor="t" rtlCol="false" tIns="0" lIns="0" bIns="0" rIns="0">
              <a:spAutoFit/>
            </a:bodyPr>
            <a:lstStyle/>
            <a:p>
              <a:pPr algn="ctr">
                <a:lnSpc>
                  <a:spcPts val="2535"/>
                </a:lnSpc>
                <a:spcBef>
                  <a:spcPct val="0"/>
                </a:spcBef>
              </a:pPr>
              <a:r>
                <a:rPr lang="en-US" b="true" sz="1811">
                  <a:solidFill>
                    <a:srgbClr val="EC971C"/>
                  </a:solidFill>
                  <a:latin typeface="Canva Sans Bold"/>
                  <a:ea typeface="Canva Sans Bold"/>
                  <a:cs typeface="Canva Sans Bold"/>
                  <a:sym typeface="Canva Sans Bold"/>
                </a:rPr>
                <a:t>QT</a:t>
              </a:r>
            </a:p>
          </p:txBody>
        </p:sp>
        <p:sp>
          <p:nvSpPr>
            <p:cNvPr name="TextBox 60" id="60"/>
            <p:cNvSpPr txBox="true"/>
            <p:nvPr/>
          </p:nvSpPr>
          <p:spPr>
            <a:xfrm rot="0">
              <a:off x="256188" y="512135"/>
              <a:ext cx="3732879" cy="3281984"/>
            </a:xfrm>
            <a:prstGeom prst="rect">
              <a:avLst/>
            </a:prstGeom>
          </p:spPr>
          <p:txBody>
            <a:bodyPr anchor="t" rtlCol="false" tIns="0" lIns="0" bIns="0" rIns="0">
              <a:spAutoFit/>
            </a:bodyPr>
            <a:lstStyle/>
            <a:p>
              <a:pPr algn="just" marL="309767" indent="-154884" lvl="1">
                <a:lnSpc>
                  <a:spcPts val="2008"/>
                </a:lnSpc>
                <a:buFont typeface="Arial"/>
                <a:buChar char="•"/>
              </a:pPr>
              <a:r>
                <a:rPr lang="en-US" sz="1434">
                  <a:solidFill>
                    <a:srgbClr val="FFFFFF"/>
                  </a:solidFill>
                  <a:latin typeface="Canva Sans"/>
                  <a:ea typeface="Canva Sans"/>
                  <a:cs typeface="Canva Sans"/>
                  <a:sym typeface="Canva Sans"/>
                </a:rPr>
                <a:t>Q</a:t>
              </a:r>
              <a:r>
                <a:rPr lang="en-US" sz="1434">
                  <a:solidFill>
                    <a:srgbClr val="FFFFFF"/>
                  </a:solidFill>
                  <a:latin typeface="Canva Sans"/>
                  <a:ea typeface="Canva Sans"/>
                  <a:cs typeface="Canva Sans"/>
                  <a:sym typeface="Canva Sans"/>
                </a:rPr>
                <a:t>t adalah framework C++ lintas platform untuk membangun GUI dan aplikasi non-GUI. Dengan sistem signals and slots, komunikasi antar objek jadi efisien. Qt Widgets dan Qt Quick (QML) mendukung pembuatan antarmuka dinamis di berbagai OS.</a:t>
              </a:r>
            </a:p>
          </p:txBody>
        </p:sp>
      </p:gr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5099" y="-236611"/>
            <a:ext cx="18613099" cy="11131763"/>
          </a:xfrm>
          <a:custGeom>
            <a:avLst/>
            <a:gdLst/>
            <a:ahLst/>
            <a:cxnLst/>
            <a:rect r="r" b="b" t="t" l="l"/>
            <a:pathLst>
              <a:path h="11131763" w="18613099">
                <a:moveTo>
                  <a:pt x="0" y="0"/>
                </a:moveTo>
                <a:lnTo>
                  <a:pt x="18613099" y="0"/>
                </a:lnTo>
                <a:lnTo>
                  <a:pt x="18613099" y="11131764"/>
                </a:lnTo>
                <a:lnTo>
                  <a:pt x="0" y="11131764"/>
                </a:lnTo>
                <a:lnTo>
                  <a:pt x="0" y="0"/>
                </a:lnTo>
                <a:close/>
              </a:path>
            </a:pathLst>
          </a:custGeom>
          <a:blipFill>
            <a:blip r:embed="rId2"/>
            <a:stretch>
              <a:fillRect l="0" t="-2571" r="0" b="-8829"/>
            </a:stretch>
          </a:blipFill>
        </p:spPr>
      </p:sp>
      <p:grpSp>
        <p:nvGrpSpPr>
          <p:cNvPr name="Group 3" id="3"/>
          <p:cNvGrpSpPr/>
          <p:nvPr/>
        </p:nvGrpSpPr>
        <p:grpSpPr>
          <a:xfrm rot="0">
            <a:off x="0" y="0"/>
            <a:ext cx="22243741" cy="10633050"/>
            <a:chOff x="0" y="0"/>
            <a:chExt cx="5858434" cy="2800474"/>
          </a:xfrm>
        </p:grpSpPr>
        <p:sp>
          <p:nvSpPr>
            <p:cNvPr name="Freeform 4" id="4"/>
            <p:cNvSpPr/>
            <p:nvPr/>
          </p:nvSpPr>
          <p:spPr>
            <a:xfrm flipH="false" flipV="false" rot="0">
              <a:off x="0" y="0"/>
              <a:ext cx="5858434" cy="2800474"/>
            </a:xfrm>
            <a:custGeom>
              <a:avLst/>
              <a:gdLst/>
              <a:ahLst/>
              <a:cxnLst/>
              <a:rect r="r" b="b" t="t" l="l"/>
              <a:pathLst>
                <a:path h="2800474" w="5858434">
                  <a:moveTo>
                    <a:pt x="0" y="0"/>
                  </a:moveTo>
                  <a:lnTo>
                    <a:pt x="5858434" y="0"/>
                  </a:lnTo>
                  <a:lnTo>
                    <a:pt x="5858434" y="2800474"/>
                  </a:lnTo>
                  <a:lnTo>
                    <a:pt x="0" y="2800474"/>
                  </a:lnTo>
                  <a:close/>
                </a:path>
              </a:pathLst>
            </a:custGeom>
            <a:solidFill>
              <a:srgbClr val="021531">
                <a:alpha val="88627"/>
              </a:srgbClr>
            </a:solidFill>
          </p:spPr>
        </p:sp>
        <p:sp>
          <p:nvSpPr>
            <p:cNvPr name="TextBox 5" id="5"/>
            <p:cNvSpPr txBox="true"/>
            <p:nvPr/>
          </p:nvSpPr>
          <p:spPr>
            <a:xfrm>
              <a:off x="0" y="-38100"/>
              <a:ext cx="5858434" cy="283857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595999" y="193868"/>
            <a:ext cx="5586588" cy="1253084"/>
            <a:chOff x="0" y="0"/>
            <a:chExt cx="7448784" cy="1670778"/>
          </a:xfrm>
        </p:grpSpPr>
        <p:grpSp>
          <p:nvGrpSpPr>
            <p:cNvPr name="Group 7" id="7"/>
            <p:cNvGrpSpPr/>
            <p:nvPr/>
          </p:nvGrpSpPr>
          <p:grpSpPr>
            <a:xfrm rot="0">
              <a:off x="0" y="309847"/>
              <a:ext cx="7448784" cy="1068646"/>
              <a:chOff x="0" y="0"/>
              <a:chExt cx="1454225" cy="208632"/>
            </a:xfrm>
          </p:grpSpPr>
          <p:sp>
            <p:nvSpPr>
              <p:cNvPr name="Freeform 8" id="8"/>
              <p:cNvSpPr/>
              <p:nvPr/>
            </p:nvSpPr>
            <p:spPr>
              <a:xfrm flipH="false" flipV="false" rot="0">
                <a:off x="0" y="0"/>
                <a:ext cx="1454225" cy="208631"/>
              </a:xfrm>
              <a:custGeom>
                <a:avLst/>
                <a:gdLst/>
                <a:ahLst/>
                <a:cxnLst/>
                <a:rect r="r" b="b" t="t" l="l"/>
                <a:pathLst>
                  <a:path h="208631" w="1454225">
                    <a:moveTo>
                      <a:pt x="104316" y="0"/>
                    </a:moveTo>
                    <a:lnTo>
                      <a:pt x="1349909" y="0"/>
                    </a:lnTo>
                    <a:cubicBezTo>
                      <a:pt x="1407521" y="0"/>
                      <a:pt x="1454225" y="46704"/>
                      <a:pt x="1454225" y="104316"/>
                    </a:cubicBezTo>
                    <a:lnTo>
                      <a:pt x="1454225" y="104316"/>
                    </a:lnTo>
                    <a:cubicBezTo>
                      <a:pt x="1454225" y="161928"/>
                      <a:pt x="1407521" y="208631"/>
                      <a:pt x="1349909" y="208631"/>
                    </a:cubicBezTo>
                    <a:lnTo>
                      <a:pt x="104316" y="208631"/>
                    </a:lnTo>
                    <a:cubicBezTo>
                      <a:pt x="46704" y="208631"/>
                      <a:pt x="0" y="161928"/>
                      <a:pt x="0" y="104316"/>
                    </a:cubicBezTo>
                    <a:lnTo>
                      <a:pt x="0" y="104316"/>
                    </a:lnTo>
                    <a:cubicBezTo>
                      <a:pt x="0" y="46704"/>
                      <a:pt x="46704" y="0"/>
                      <a:pt x="104316" y="0"/>
                    </a:cubicBezTo>
                    <a:close/>
                  </a:path>
                </a:pathLst>
              </a:custGeom>
              <a:solidFill>
                <a:srgbClr val="FFFFFF"/>
              </a:solidFill>
              <a:ln w="47625" cap="rnd">
                <a:solidFill>
                  <a:srgbClr val="A8B9C0"/>
                </a:solidFill>
                <a:prstDash val="solid"/>
                <a:round/>
              </a:ln>
            </p:spPr>
          </p:sp>
          <p:sp>
            <p:nvSpPr>
              <p:cNvPr name="TextBox 9" id="9"/>
              <p:cNvSpPr txBox="true"/>
              <p:nvPr/>
            </p:nvSpPr>
            <p:spPr>
              <a:xfrm>
                <a:off x="0" y="-38100"/>
                <a:ext cx="1454225" cy="246732"/>
              </a:xfrm>
              <a:prstGeom prst="rect">
                <a:avLst/>
              </a:prstGeom>
            </p:spPr>
            <p:txBody>
              <a:bodyPr anchor="ctr" rtlCol="false" tIns="45304" lIns="45304" bIns="45304" rIns="45304"/>
              <a:lstStyle/>
              <a:p>
                <a:pPr algn="ctr">
                  <a:lnSpc>
                    <a:spcPts val="2660"/>
                  </a:lnSpc>
                </a:pPr>
              </a:p>
            </p:txBody>
          </p:sp>
        </p:grpSp>
        <p:sp>
          <p:nvSpPr>
            <p:cNvPr name="Freeform 10" id="10"/>
            <p:cNvSpPr/>
            <p:nvPr/>
          </p:nvSpPr>
          <p:spPr>
            <a:xfrm flipH="false" flipV="false" rot="0">
              <a:off x="5122868" y="481961"/>
              <a:ext cx="1360410" cy="724418"/>
            </a:xfrm>
            <a:custGeom>
              <a:avLst/>
              <a:gdLst/>
              <a:ahLst/>
              <a:cxnLst/>
              <a:rect r="r" b="b" t="t" l="l"/>
              <a:pathLst>
                <a:path h="724418" w="1360410">
                  <a:moveTo>
                    <a:pt x="0" y="0"/>
                  </a:moveTo>
                  <a:lnTo>
                    <a:pt x="1360410" y="0"/>
                  </a:lnTo>
                  <a:lnTo>
                    <a:pt x="1360410" y="724418"/>
                  </a:lnTo>
                  <a:lnTo>
                    <a:pt x="0" y="724418"/>
                  </a:lnTo>
                  <a:lnTo>
                    <a:pt x="0" y="0"/>
                  </a:lnTo>
                  <a:close/>
                </a:path>
              </a:pathLst>
            </a:custGeom>
            <a:blipFill>
              <a:blip r:embed="rId3"/>
              <a:stretch>
                <a:fillRect l="0" t="0" r="0" b="0"/>
              </a:stretch>
            </a:blipFill>
          </p:spPr>
        </p:sp>
        <p:sp>
          <p:nvSpPr>
            <p:cNvPr name="Freeform 11" id="11"/>
            <p:cNvSpPr/>
            <p:nvPr/>
          </p:nvSpPr>
          <p:spPr>
            <a:xfrm flipH="false" flipV="false" rot="0">
              <a:off x="330489" y="645720"/>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sp>
          <p:nvSpPr>
            <p:cNvPr name="Freeform 12" id="12"/>
            <p:cNvSpPr/>
            <p:nvPr/>
          </p:nvSpPr>
          <p:spPr>
            <a:xfrm flipH="false" flipV="false" rot="0">
              <a:off x="995732" y="481961"/>
              <a:ext cx="724418" cy="724418"/>
            </a:xfrm>
            <a:custGeom>
              <a:avLst/>
              <a:gdLst/>
              <a:ahLst/>
              <a:cxnLst/>
              <a:rect r="r" b="b" t="t" l="l"/>
              <a:pathLst>
                <a:path h="724418" w="724418">
                  <a:moveTo>
                    <a:pt x="0" y="0"/>
                  </a:moveTo>
                  <a:lnTo>
                    <a:pt x="724419" y="0"/>
                  </a:lnTo>
                  <a:lnTo>
                    <a:pt x="724419" y="724418"/>
                  </a:lnTo>
                  <a:lnTo>
                    <a:pt x="0" y="724418"/>
                  </a:lnTo>
                  <a:lnTo>
                    <a:pt x="0" y="0"/>
                  </a:lnTo>
                  <a:close/>
                </a:path>
              </a:pathLst>
            </a:custGeom>
            <a:blipFill>
              <a:blip r:embed="rId5"/>
              <a:stretch>
                <a:fillRect l="0" t="0" r="0" b="0"/>
              </a:stretch>
            </a:blipFill>
          </p:spPr>
        </p:sp>
        <p:sp>
          <p:nvSpPr>
            <p:cNvPr name="Freeform 13" id="13"/>
            <p:cNvSpPr/>
            <p:nvPr/>
          </p:nvSpPr>
          <p:spPr>
            <a:xfrm flipH="false" flipV="false" rot="0">
              <a:off x="3296698" y="0"/>
              <a:ext cx="1670778" cy="1670778"/>
            </a:xfrm>
            <a:custGeom>
              <a:avLst/>
              <a:gdLst/>
              <a:ahLst/>
              <a:cxnLst/>
              <a:rect r="r" b="b" t="t" l="l"/>
              <a:pathLst>
                <a:path h="1670778" w="1670778">
                  <a:moveTo>
                    <a:pt x="0" y="0"/>
                  </a:moveTo>
                  <a:lnTo>
                    <a:pt x="1670778" y="0"/>
                  </a:lnTo>
                  <a:lnTo>
                    <a:pt x="1670778" y="1670778"/>
                  </a:lnTo>
                  <a:lnTo>
                    <a:pt x="0" y="1670778"/>
                  </a:lnTo>
                  <a:lnTo>
                    <a:pt x="0" y="0"/>
                  </a:lnTo>
                  <a:close/>
                </a:path>
              </a:pathLst>
            </a:custGeom>
            <a:blipFill>
              <a:blip r:embed="rId6"/>
              <a:stretch>
                <a:fillRect l="0" t="0" r="0" b="0"/>
              </a:stretch>
            </a:blipFill>
          </p:spPr>
        </p:sp>
        <p:sp>
          <p:nvSpPr>
            <p:cNvPr name="Freeform 14" id="14"/>
            <p:cNvSpPr/>
            <p:nvPr/>
          </p:nvSpPr>
          <p:spPr>
            <a:xfrm flipH="false" flipV="false" rot="0">
              <a:off x="1963555" y="393635"/>
              <a:ext cx="1318382" cy="901070"/>
            </a:xfrm>
            <a:custGeom>
              <a:avLst/>
              <a:gdLst/>
              <a:ahLst/>
              <a:cxnLst/>
              <a:rect r="r" b="b" t="t" l="l"/>
              <a:pathLst>
                <a:path h="901070" w="1318382">
                  <a:moveTo>
                    <a:pt x="0" y="0"/>
                  </a:moveTo>
                  <a:lnTo>
                    <a:pt x="1318382" y="0"/>
                  </a:lnTo>
                  <a:lnTo>
                    <a:pt x="1318382" y="901070"/>
                  </a:lnTo>
                  <a:lnTo>
                    <a:pt x="0" y="901070"/>
                  </a:lnTo>
                  <a:lnTo>
                    <a:pt x="0" y="0"/>
                  </a:lnTo>
                  <a:close/>
                </a:path>
              </a:pathLst>
            </a:custGeom>
            <a:blipFill>
              <a:blip r:embed="rId7"/>
              <a:stretch>
                <a:fillRect l="0" t="-853" r="0" b="-853"/>
              </a:stretch>
            </a:blipFill>
          </p:spPr>
        </p:sp>
        <p:sp>
          <p:nvSpPr>
            <p:cNvPr name="Freeform 15" id="15"/>
            <p:cNvSpPr/>
            <p:nvPr/>
          </p:nvSpPr>
          <p:spPr>
            <a:xfrm flipH="false" flipV="false" rot="0">
              <a:off x="6721546" y="654501"/>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grpSp>
      <p:grpSp>
        <p:nvGrpSpPr>
          <p:cNvPr name="Group 16" id="16"/>
          <p:cNvGrpSpPr/>
          <p:nvPr/>
        </p:nvGrpSpPr>
        <p:grpSpPr>
          <a:xfrm rot="0">
            <a:off x="232948" y="476448"/>
            <a:ext cx="4580007" cy="343962"/>
            <a:chOff x="0" y="0"/>
            <a:chExt cx="6106676" cy="458616"/>
          </a:xfrm>
        </p:grpSpPr>
        <p:grpSp>
          <p:nvGrpSpPr>
            <p:cNvPr name="Group 17" id="17"/>
            <p:cNvGrpSpPr/>
            <p:nvPr/>
          </p:nvGrpSpPr>
          <p:grpSpPr>
            <a:xfrm rot="0">
              <a:off x="0" y="0"/>
              <a:ext cx="484096" cy="458616"/>
              <a:chOff x="0" y="0"/>
              <a:chExt cx="492875" cy="466933"/>
            </a:xfrm>
          </p:grpSpPr>
          <p:sp>
            <p:nvSpPr>
              <p:cNvPr name="Freeform 18" id="18"/>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9" id="19"/>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387881" y="0"/>
              <a:ext cx="484096" cy="458616"/>
              <a:chOff x="0" y="0"/>
              <a:chExt cx="492875" cy="466933"/>
            </a:xfrm>
          </p:grpSpPr>
          <p:sp>
            <p:nvSpPr>
              <p:cNvPr name="Freeform 21" id="21"/>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2" id="22"/>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775762" y="0"/>
              <a:ext cx="484096" cy="458616"/>
              <a:chOff x="0" y="0"/>
              <a:chExt cx="492875" cy="466933"/>
            </a:xfrm>
          </p:grpSpPr>
          <p:sp>
            <p:nvSpPr>
              <p:cNvPr name="Freeform 24" id="24"/>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5" id="25"/>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sp>
          <p:nvSpPr>
            <p:cNvPr name="AutoShape 26" id="26"/>
            <p:cNvSpPr/>
            <p:nvPr/>
          </p:nvSpPr>
          <p:spPr>
            <a:xfrm>
              <a:off x="1320875" y="400088"/>
              <a:ext cx="4785801" cy="0"/>
            </a:xfrm>
            <a:prstGeom prst="line">
              <a:avLst/>
            </a:prstGeom>
            <a:ln cap="flat" w="12700">
              <a:solidFill>
                <a:srgbClr val="FFFFFF"/>
              </a:solidFill>
              <a:prstDash val="solid"/>
              <a:headEnd type="none" len="sm" w="sm"/>
              <a:tailEnd type="none" len="sm" w="sm"/>
            </a:ln>
          </p:spPr>
        </p:sp>
      </p:grpSp>
      <p:grpSp>
        <p:nvGrpSpPr>
          <p:cNvPr name="Group 27" id="27"/>
          <p:cNvGrpSpPr/>
          <p:nvPr/>
        </p:nvGrpSpPr>
        <p:grpSpPr>
          <a:xfrm rot="0">
            <a:off x="676510" y="2296318"/>
            <a:ext cx="16880536" cy="7624241"/>
            <a:chOff x="0" y="0"/>
            <a:chExt cx="5111067" cy="2308458"/>
          </a:xfrm>
        </p:grpSpPr>
        <p:sp>
          <p:nvSpPr>
            <p:cNvPr name="Freeform 28" id="28"/>
            <p:cNvSpPr/>
            <p:nvPr/>
          </p:nvSpPr>
          <p:spPr>
            <a:xfrm flipH="false" flipV="false" rot="0">
              <a:off x="0" y="0"/>
              <a:ext cx="5111067" cy="2308458"/>
            </a:xfrm>
            <a:custGeom>
              <a:avLst/>
              <a:gdLst/>
              <a:ahLst/>
              <a:cxnLst/>
              <a:rect r="r" b="b" t="t" l="l"/>
              <a:pathLst>
                <a:path h="2308458" w="5111067">
                  <a:moveTo>
                    <a:pt x="23390" y="0"/>
                  </a:moveTo>
                  <a:lnTo>
                    <a:pt x="5087677" y="0"/>
                  </a:lnTo>
                  <a:cubicBezTo>
                    <a:pt x="5100595" y="0"/>
                    <a:pt x="5111067" y="10472"/>
                    <a:pt x="5111067" y="23390"/>
                  </a:cubicBezTo>
                  <a:lnTo>
                    <a:pt x="5111067" y="2285068"/>
                  </a:lnTo>
                  <a:cubicBezTo>
                    <a:pt x="5111067" y="2291271"/>
                    <a:pt x="5108603" y="2297221"/>
                    <a:pt x="5104217" y="2301607"/>
                  </a:cubicBezTo>
                  <a:cubicBezTo>
                    <a:pt x="5099830" y="2305994"/>
                    <a:pt x="5093881" y="2308458"/>
                    <a:pt x="5087677" y="2308458"/>
                  </a:cubicBezTo>
                  <a:lnTo>
                    <a:pt x="23390" y="2308458"/>
                  </a:lnTo>
                  <a:cubicBezTo>
                    <a:pt x="17187" y="2308458"/>
                    <a:pt x="11237" y="2305994"/>
                    <a:pt x="6851" y="2301607"/>
                  </a:cubicBezTo>
                  <a:cubicBezTo>
                    <a:pt x="2464" y="2297221"/>
                    <a:pt x="0" y="2291271"/>
                    <a:pt x="0" y="2285068"/>
                  </a:cubicBezTo>
                  <a:lnTo>
                    <a:pt x="0" y="23390"/>
                  </a:lnTo>
                  <a:cubicBezTo>
                    <a:pt x="0" y="17187"/>
                    <a:pt x="2464" y="11237"/>
                    <a:pt x="6851" y="6851"/>
                  </a:cubicBezTo>
                  <a:cubicBezTo>
                    <a:pt x="11237" y="2464"/>
                    <a:pt x="17187" y="0"/>
                    <a:pt x="23390" y="0"/>
                  </a:cubicBezTo>
                  <a:close/>
                </a:path>
              </a:pathLst>
            </a:custGeom>
            <a:solidFill>
              <a:srgbClr val="202B3D"/>
            </a:solidFill>
            <a:ln w="28575" cap="rnd">
              <a:solidFill>
                <a:srgbClr val="FFF3E6"/>
              </a:solidFill>
              <a:prstDash val="solid"/>
              <a:round/>
            </a:ln>
          </p:spPr>
        </p:sp>
        <p:sp>
          <p:nvSpPr>
            <p:cNvPr name="TextBox 29" id="29"/>
            <p:cNvSpPr txBox="true"/>
            <p:nvPr/>
          </p:nvSpPr>
          <p:spPr>
            <a:xfrm>
              <a:off x="0" y="-38100"/>
              <a:ext cx="5111067" cy="2346558"/>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1028700" y="2584443"/>
            <a:ext cx="16230600" cy="7067042"/>
          </a:xfrm>
          <a:prstGeom prst="rect">
            <a:avLst/>
          </a:prstGeom>
        </p:spPr>
        <p:txBody>
          <a:bodyPr anchor="t" rtlCol="false" tIns="0" lIns="0" bIns="0" rIns="0">
            <a:spAutoFit/>
          </a:bodyPr>
          <a:lstStyle/>
          <a:p>
            <a:pPr algn="ctr">
              <a:lnSpc>
                <a:spcPts val="2967"/>
              </a:lnSpc>
            </a:pPr>
            <a:r>
              <a:rPr lang="en-US" b="true" sz="2799" spc="279">
                <a:solidFill>
                  <a:srgbClr val="FFFFFF"/>
                </a:solidFill>
                <a:latin typeface="Arimo Bold"/>
                <a:ea typeface="Arimo Bold"/>
                <a:cs typeface="Arimo Bold"/>
                <a:sym typeface="Arimo Bold"/>
              </a:rPr>
              <a:t>Implementasi dan Kode Program</a:t>
            </a:r>
          </a:p>
          <a:p>
            <a:pPr algn="ctr">
              <a:lnSpc>
                <a:spcPts val="2649"/>
              </a:lnSpc>
            </a:pPr>
            <a:r>
              <a:rPr lang="en-US" b="true" sz="2499" spc="249">
                <a:solidFill>
                  <a:srgbClr val="FFFFFF"/>
                </a:solidFill>
                <a:latin typeface="Arimo Bold"/>
                <a:ea typeface="Arimo Bold"/>
                <a:cs typeface="Arimo Bold"/>
                <a:sym typeface="Arimo Bold"/>
              </a:rPr>
              <a:t> </a:t>
            </a:r>
          </a:p>
          <a:p>
            <a:pPr algn="just">
              <a:lnSpc>
                <a:spcPts val="2649"/>
              </a:lnSpc>
            </a:pPr>
            <a:r>
              <a:rPr lang="en-US" b="true" sz="2499" spc="249">
                <a:solidFill>
                  <a:srgbClr val="FFFFFF"/>
                </a:solidFill>
                <a:latin typeface="Arimo Bold"/>
                <a:ea typeface="Arimo Bold"/>
                <a:cs typeface="Arimo Bold"/>
                <a:sym typeface="Arimo Bold"/>
              </a:rPr>
              <a:t>3.1.1 Kode Rust Modbus Client SHT 20 MAIN DAN CARGO </a:t>
            </a:r>
          </a:p>
          <a:p>
            <a:pPr algn="just">
              <a:lnSpc>
                <a:spcPts val="2649"/>
              </a:lnSpc>
            </a:pPr>
            <a:r>
              <a:rPr lang="en-US" sz="2499" spc="249">
                <a:solidFill>
                  <a:srgbClr val="FFFFFF"/>
                </a:solidFill>
                <a:latin typeface="Arimo"/>
                <a:ea typeface="Arimo"/>
                <a:cs typeface="Arimo"/>
                <a:sym typeface="Arimo"/>
              </a:rPr>
              <a:t>     Kode program Rust Modbus Client digunakan untuk membaca data suhu dan kelembaban dari sensor SHT20 melalui koneksi serial Modbus RTU. Setelah data terbaca dan dikonversi ke format desimal, data tersebut dikirim secara berkala setiap 2 detik ke database InfluxDB menggunakan format Line Protocol. Dengan sistem ini, proses pencatatan data menjadi otomatis, real-time, dan siap untuk divisualisasikan atau dianalisis lebih lanjut.</a:t>
            </a:r>
          </a:p>
          <a:p>
            <a:pPr algn="just">
              <a:lnSpc>
                <a:spcPts val="2649"/>
              </a:lnSpc>
            </a:pPr>
          </a:p>
          <a:p>
            <a:pPr algn="just">
              <a:lnSpc>
                <a:spcPts val="2649"/>
              </a:lnSpc>
            </a:pPr>
            <a:r>
              <a:rPr lang="en-US" b="true" sz="2499" spc="249">
                <a:solidFill>
                  <a:srgbClr val="FFFFFF"/>
                </a:solidFill>
                <a:latin typeface="Arimo Bold"/>
                <a:ea typeface="Arimo Bold"/>
                <a:cs typeface="Arimo Bold"/>
                <a:sym typeface="Arimo Bold"/>
              </a:rPr>
              <a:t>3.1.2 Kode Rust TCP Server</a:t>
            </a:r>
          </a:p>
          <a:p>
            <a:pPr algn="just">
              <a:lnSpc>
                <a:spcPts val="2649"/>
              </a:lnSpc>
            </a:pPr>
            <a:r>
              <a:rPr lang="en-US" sz="2499" spc="249">
                <a:solidFill>
                  <a:srgbClr val="FFFFFF"/>
                </a:solidFill>
                <a:latin typeface="Arimo"/>
                <a:ea typeface="Arimo"/>
                <a:cs typeface="Arimo"/>
                <a:sym typeface="Arimo"/>
              </a:rPr>
              <a:t>    TCP server berperan sebagai penghubung antara client sensor dan penyimpanan data. Server ini menerima data dari sensor dalam format JSON, memproses dan mengubahnya menjadi format yang sesuai untuk disimpan di InfluxDB. Proses ini dilakukan secara otomatis dan paralel, sehingga server dapat menangani banyak data secara real-time tanpa hambatan.</a:t>
            </a:r>
          </a:p>
          <a:p>
            <a:pPr algn="just">
              <a:lnSpc>
                <a:spcPts val="2649"/>
              </a:lnSpc>
            </a:pPr>
          </a:p>
          <a:p>
            <a:pPr algn="just">
              <a:lnSpc>
                <a:spcPts val="2649"/>
              </a:lnSpc>
            </a:pPr>
            <a:r>
              <a:rPr lang="en-US" b="true" sz="2499" spc="249">
                <a:solidFill>
                  <a:srgbClr val="FFFFFF"/>
                </a:solidFill>
                <a:latin typeface="Arimo Bold"/>
                <a:ea typeface="Arimo Bold"/>
                <a:cs typeface="Arimo Bold"/>
                <a:sym typeface="Arimo Bold"/>
              </a:rPr>
              <a:t>3.1.3 Konfigurasi InfluxDB dan Integrasi</a:t>
            </a:r>
          </a:p>
          <a:p>
            <a:pPr algn="just">
              <a:lnSpc>
                <a:spcPts val="2649"/>
              </a:lnSpc>
            </a:pPr>
            <a:r>
              <a:rPr lang="en-US" sz="2499" spc="249">
                <a:solidFill>
                  <a:srgbClr val="FFFFFF"/>
                </a:solidFill>
                <a:latin typeface="Arimo"/>
                <a:ea typeface="Arimo"/>
                <a:cs typeface="Arimo"/>
                <a:sym typeface="Arimo"/>
              </a:rPr>
              <a:t>    Server menerima data sensor dalam format JSON, lalu mengubahnya menjadi format yang bisa dipahami oleh sistem Rust. Data tersebut kemudian disimpan ke InfluxDB dengan struktur rapi yang mencakup jenis data, identitas sensor, lokasi, suhu, kelembaban, dan waktu pengambilan data. Proses ini dilakukan secara otomatis dan efisien untuk mendukung pemantauan real-time.</a:t>
            </a:r>
          </a:p>
        </p:txBody>
      </p:sp>
      <p:sp>
        <p:nvSpPr>
          <p:cNvPr name="TextBox 31" id="31"/>
          <p:cNvSpPr txBox="true"/>
          <p:nvPr/>
        </p:nvSpPr>
        <p:spPr>
          <a:xfrm rot="0">
            <a:off x="1826228" y="1489306"/>
            <a:ext cx="14635543" cy="755132"/>
          </a:xfrm>
          <a:prstGeom prst="rect">
            <a:avLst/>
          </a:prstGeom>
        </p:spPr>
        <p:txBody>
          <a:bodyPr anchor="t" rtlCol="false" tIns="0" lIns="0" bIns="0" rIns="0">
            <a:spAutoFit/>
          </a:bodyPr>
          <a:lstStyle/>
          <a:p>
            <a:pPr algn="ctr">
              <a:lnSpc>
                <a:spcPts val="5836"/>
              </a:lnSpc>
            </a:pPr>
            <a:r>
              <a:rPr lang="en-US" sz="5506" spc="550">
                <a:solidFill>
                  <a:srgbClr val="FFFFFF"/>
                </a:solidFill>
                <a:latin typeface="League Spartan"/>
                <a:ea typeface="League Spartan"/>
                <a:cs typeface="League Spartan"/>
                <a:sym typeface="League Spartan"/>
              </a:rPr>
              <a:t>HASIL PERCOBAAN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5099" y="-236611"/>
            <a:ext cx="18613099" cy="11131763"/>
          </a:xfrm>
          <a:custGeom>
            <a:avLst/>
            <a:gdLst/>
            <a:ahLst/>
            <a:cxnLst/>
            <a:rect r="r" b="b" t="t" l="l"/>
            <a:pathLst>
              <a:path h="11131763" w="18613099">
                <a:moveTo>
                  <a:pt x="0" y="0"/>
                </a:moveTo>
                <a:lnTo>
                  <a:pt x="18613099" y="0"/>
                </a:lnTo>
                <a:lnTo>
                  <a:pt x="18613099" y="11131764"/>
                </a:lnTo>
                <a:lnTo>
                  <a:pt x="0" y="11131764"/>
                </a:lnTo>
                <a:lnTo>
                  <a:pt x="0" y="0"/>
                </a:lnTo>
                <a:close/>
              </a:path>
            </a:pathLst>
          </a:custGeom>
          <a:blipFill>
            <a:blip r:embed="rId2"/>
            <a:stretch>
              <a:fillRect l="0" t="-2571" r="0" b="-8829"/>
            </a:stretch>
          </a:blipFill>
        </p:spPr>
      </p:sp>
      <p:grpSp>
        <p:nvGrpSpPr>
          <p:cNvPr name="Group 3" id="3"/>
          <p:cNvGrpSpPr/>
          <p:nvPr/>
        </p:nvGrpSpPr>
        <p:grpSpPr>
          <a:xfrm rot="0">
            <a:off x="0" y="0"/>
            <a:ext cx="22243741" cy="10633050"/>
            <a:chOff x="0" y="0"/>
            <a:chExt cx="5858434" cy="2800474"/>
          </a:xfrm>
        </p:grpSpPr>
        <p:sp>
          <p:nvSpPr>
            <p:cNvPr name="Freeform 4" id="4"/>
            <p:cNvSpPr/>
            <p:nvPr/>
          </p:nvSpPr>
          <p:spPr>
            <a:xfrm flipH="false" flipV="false" rot="0">
              <a:off x="0" y="0"/>
              <a:ext cx="5858434" cy="2800474"/>
            </a:xfrm>
            <a:custGeom>
              <a:avLst/>
              <a:gdLst/>
              <a:ahLst/>
              <a:cxnLst/>
              <a:rect r="r" b="b" t="t" l="l"/>
              <a:pathLst>
                <a:path h="2800474" w="5858434">
                  <a:moveTo>
                    <a:pt x="0" y="0"/>
                  </a:moveTo>
                  <a:lnTo>
                    <a:pt x="5858434" y="0"/>
                  </a:lnTo>
                  <a:lnTo>
                    <a:pt x="5858434" y="2800474"/>
                  </a:lnTo>
                  <a:lnTo>
                    <a:pt x="0" y="2800474"/>
                  </a:lnTo>
                  <a:close/>
                </a:path>
              </a:pathLst>
            </a:custGeom>
            <a:solidFill>
              <a:srgbClr val="021531">
                <a:alpha val="88627"/>
              </a:srgbClr>
            </a:solidFill>
          </p:spPr>
        </p:sp>
        <p:sp>
          <p:nvSpPr>
            <p:cNvPr name="TextBox 5" id="5"/>
            <p:cNvSpPr txBox="true"/>
            <p:nvPr/>
          </p:nvSpPr>
          <p:spPr>
            <a:xfrm>
              <a:off x="0" y="-38100"/>
              <a:ext cx="5858434" cy="283857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595999" y="193868"/>
            <a:ext cx="5586588" cy="1253084"/>
            <a:chOff x="0" y="0"/>
            <a:chExt cx="7448784" cy="1670778"/>
          </a:xfrm>
        </p:grpSpPr>
        <p:grpSp>
          <p:nvGrpSpPr>
            <p:cNvPr name="Group 7" id="7"/>
            <p:cNvGrpSpPr/>
            <p:nvPr/>
          </p:nvGrpSpPr>
          <p:grpSpPr>
            <a:xfrm rot="0">
              <a:off x="0" y="309847"/>
              <a:ext cx="7448784" cy="1068646"/>
              <a:chOff x="0" y="0"/>
              <a:chExt cx="1454225" cy="208632"/>
            </a:xfrm>
          </p:grpSpPr>
          <p:sp>
            <p:nvSpPr>
              <p:cNvPr name="Freeform 8" id="8"/>
              <p:cNvSpPr/>
              <p:nvPr/>
            </p:nvSpPr>
            <p:spPr>
              <a:xfrm flipH="false" flipV="false" rot="0">
                <a:off x="0" y="0"/>
                <a:ext cx="1454225" cy="208631"/>
              </a:xfrm>
              <a:custGeom>
                <a:avLst/>
                <a:gdLst/>
                <a:ahLst/>
                <a:cxnLst/>
                <a:rect r="r" b="b" t="t" l="l"/>
                <a:pathLst>
                  <a:path h="208631" w="1454225">
                    <a:moveTo>
                      <a:pt x="104316" y="0"/>
                    </a:moveTo>
                    <a:lnTo>
                      <a:pt x="1349909" y="0"/>
                    </a:lnTo>
                    <a:cubicBezTo>
                      <a:pt x="1407521" y="0"/>
                      <a:pt x="1454225" y="46704"/>
                      <a:pt x="1454225" y="104316"/>
                    </a:cubicBezTo>
                    <a:lnTo>
                      <a:pt x="1454225" y="104316"/>
                    </a:lnTo>
                    <a:cubicBezTo>
                      <a:pt x="1454225" y="161928"/>
                      <a:pt x="1407521" y="208631"/>
                      <a:pt x="1349909" y="208631"/>
                    </a:cubicBezTo>
                    <a:lnTo>
                      <a:pt x="104316" y="208631"/>
                    </a:lnTo>
                    <a:cubicBezTo>
                      <a:pt x="46704" y="208631"/>
                      <a:pt x="0" y="161928"/>
                      <a:pt x="0" y="104316"/>
                    </a:cubicBezTo>
                    <a:lnTo>
                      <a:pt x="0" y="104316"/>
                    </a:lnTo>
                    <a:cubicBezTo>
                      <a:pt x="0" y="46704"/>
                      <a:pt x="46704" y="0"/>
                      <a:pt x="104316" y="0"/>
                    </a:cubicBezTo>
                    <a:close/>
                  </a:path>
                </a:pathLst>
              </a:custGeom>
              <a:solidFill>
                <a:srgbClr val="FFFFFF"/>
              </a:solidFill>
              <a:ln w="47625" cap="rnd">
                <a:solidFill>
                  <a:srgbClr val="A8B9C0"/>
                </a:solidFill>
                <a:prstDash val="solid"/>
                <a:round/>
              </a:ln>
            </p:spPr>
          </p:sp>
          <p:sp>
            <p:nvSpPr>
              <p:cNvPr name="TextBox 9" id="9"/>
              <p:cNvSpPr txBox="true"/>
              <p:nvPr/>
            </p:nvSpPr>
            <p:spPr>
              <a:xfrm>
                <a:off x="0" y="-38100"/>
                <a:ext cx="1454225" cy="246732"/>
              </a:xfrm>
              <a:prstGeom prst="rect">
                <a:avLst/>
              </a:prstGeom>
            </p:spPr>
            <p:txBody>
              <a:bodyPr anchor="ctr" rtlCol="false" tIns="45304" lIns="45304" bIns="45304" rIns="45304"/>
              <a:lstStyle/>
              <a:p>
                <a:pPr algn="ctr">
                  <a:lnSpc>
                    <a:spcPts val="2660"/>
                  </a:lnSpc>
                </a:pPr>
              </a:p>
            </p:txBody>
          </p:sp>
        </p:grpSp>
        <p:sp>
          <p:nvSpPr>
            <p:cNvPr name="Freeform 10" id="10"/>
            <p:cNvSpPr/>
            <p:nvPr/>
          </p:nvSpPr>
          <p:spPr>
            <a:xfrm flipH="false" flipV="false" rot="0">
              <a:off x="5122868" y="481961"/>
              <a:ext cx="1360410" cy="724418"/>
            </a:xfrm>
            <a:custGeom>
              <a:avLst/>
              <a:gdLst/>
              <a:ahLst/>
              <a:cxnLst/>
              <a:rect r="r" b="b" t="t" l="l"/>
              <a:pathLst>
                <a:path h="724418" w="1360410">
                  <a:moveTo>
                    <a:pt x="0" y="0"/>
                  </a:moveTo>
                  <a:lnTo>
                    <a:pt x="1360410" y="0"/>
                  </a:lnTo>
                  <a:lnTo>
                    <a:pt x="1360410" y="724418"/>
                  </a:lnTo>
                  <a:lnTo>
                    <a:pt x="0" y="724418"/>
                  </a:lnTo>
                  <a:lnTo>
                    <a:pt x="0" y="0"/>
                  </a:lnTo>
                  <a:close/>
                </a:path>
              </a:pathLst>
            </a:custGeom>
            <a:blipFill>
              <a:blip r:embed="rId3"/>
              <a:stretch>
                <a:fillRect l="0" t="0" r="0" b="0"/>
              </a:stretch>
            </a:blipFill>
          </p:spPr>
        </p:sp>
        <p:sp>
          <p:nvSpPr>
            <p:cNvPr name="Freeform 11" id="11"/>
            <p:cNvSpPr/>
            <p:nvPr/>
          </p:nvSpPr>
          <p:spPr>
            <a:xfrm flipH="false" flipV="false" rot="0">
              <a:off x="330489" y="645720"/>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sp>
          <p:nvSpPr>
            <p:cNvPr name="Freeform 12" id="12"/>
            <p:cNvSpPr/>
            <p:nvPr/>
          </p:nvSpPr>
          <p:spPr>
            <a:xfrm flipH="false" flipV="false" rot="0">
              <a:off x="995732" y="481961"/>
              <a:ext cx="724418" cy="724418"/>
            </a:xfrm>
            <a:custGeom>
              <a:avLst/>
              <a:gdLst/>
              <a:ahLst/>
              <a:cxnLst/>
              <a:rect r="r" b="b" t="t" l="l"/>
              <a:pathLst>
                <a:path h="724418" w="724418">
                  <a:moveTo>
                    <a:pt x="0" y="0"/>
                  </a:moveTo>
                  <a:lnTo>
                    <a:pt x="724419" y="0"/>
                  </a:lnTo>
                  <a:lnTo>
                    <a:pt x="724419" y="724418"/>
                  </a:lnTo>
                  <a:lnTo>
                    <a:pt x="0" y="724418"/>
                  </a:lnTo>
                  <a:lnTo>
                    <a:pt x="0" y="0"/>
                  </a:lnTo>
                  <a:close/>
                </a:path>
              </a:pathLst>
            </a:custGeom>
            <a:blipFill>
              <a:blip r:embed="rId5"/>
              <a:stretch>
                <a:fillRect l="0" t="0" r="0" b="0"/>
              </a:stretch>
            </a:blipFill>
          </p:spPr>
        </p:sp>
        <p:sp>
          <p:nvSpPr>
            <p:cNvPr name="Freeform 13" id="13"/>
            <p:cNvSpPr/>
            <p:nvPr/>
          </p:nvSpPr>
          <p:spPr>
            <a:xfrm flipH="false" flipV="false" rot="0">
              <a:off x="3296698" y="0"/>
              <a:ext cx="1670778" cy="1670778"/>
            </a:xfrm>
            <a:custGeom>
              <a:avLst/>
              <a:gdLst/>
              <a:ahLst/>
              <a:cxnLst/>
              <a:rect r="r" b="b" t="t" l="l"/>
              <a:pathLst>
                <a:path h="1670778" w="1670778">
                  <a:moveTo>
                    <a:pt x="0" y="0"/>
                  </a:moveTo>
                  <a:lnTo>
                    <a:pt x="1670778" y="0"/>
                  </a:lnTo>
                  <a:lnTo>
                    <a:pt x="1670778" y="1670778"/>
                  </a:lnTo>
                  <a:lnTo>
                    <a:pt x="0" y="1670778"/>
                  </a:lnTo>
                  <a:lnTo>
                    <a:pt x="0" y="0"/>
                  </a:lnTo>
                  <a:close/>
                </a:path>
              </a:pathLst>
            </a:custGeom>
            <a:blipFill>
              <a:blip r:embed="rId6"/>
              <a:stretch>
                <a:fillRect l="0" t="0" r="0" b="0"/>
              </a:stretch>
            </a:blipFill>
          </p:spPr>
        </p:sp>
        <p:sp>
          <p:nvSpPr>
            <p:cNvPr name="Freeform 14" id="14"/>
            <p:cNvSpPr/>
            <p:nvPr/>
          </p:nvSpPr>
          <p:spPr>
            <a:xfrm flipH="false" flipV="false" rot="0">
              <a:off x="1963555" y="393635"/>
              <a:ext cx="1318382" cy="901070"/>
            </a:xfrm>
            <a:custGeom>
              <a:avLst/>
              <a:gdLst/>
              <a:ahLst/>
              <a:cxnLst/>
              <a:rect r="r" b="b" t="t" l="l"/>
              <a:pathLst>
                <a:path h="901070" w="1318382">
                  <a:moveTo>
                    <a:pt x="0" y="0"/>
                  </a:moveTo>
                  <a:lnTo>
                    <a:pt x="1318382" y="0"/>
                  </a:lnTo>
                  <a:lnTo>
                    <a:pt x="1318382" y="901070"/>
                  </a:lnTo>
                  <a:lnTo>
                    <a:pt x="0" y="901070"/>
                  </a:lnTo>
                  <a:lnTo>
                    <a:pt x="0" y="0"/>
                  </a:lnTo>
                  <a:close/>
                </a:path>
              </a:pathLst>
            </a:custGeom>
            <a:blipFill>
              <a:blip r:embed="rId7"/>
              <a:stretch>
                <a:fillRect l="0" t="-853" r="0" b="-853"/>
              </a:stretch>
            </a:blipFill>
          </p:spPr>
        </p:sp>
        <p:sp>
          <p:nvSpPr>
            <p:cNvPr name="Freeform 15" id="15"/>
            <p:cNvSpPr/>
            <p:nvPr/>
          </p:nvSpPr>
          <p:spPr>
            <a:xfrm flipH="false" flipV="false" rot="0">
              <a:off x="6721546" y="654501"/>
              <a:ext cx="375178" cy="379338"/>
            </a:xfrm>
            <a:custGeom>
              <a:avLst/>
              <a:gdLst/>
              <a:ahLst/>
              <a:cxnLst/>
              <a:rect r="r" b="b" t="t" l="l"/>
              <a:pathLst>
                <a:path h="379338" w="375178">
                  <a:moveTo>
                    <a:pt x="0" y="0"/>
                  </a:moveTo>
                  <a:lnTo>
                    <a:pt x="375178" y="0"/>
                  </a:lnTo>
                  <a:lnTo>
                    <a:pt x="375178" y="379338"/>
                  </a:lnTo>
                  <a:lnTo>
                    <a:pt x="0" y="379338"/>
                  </a:lnTo>
                  <a:lnTo>
                    <a:pt x="0" y="0"/>
                  </a:lnTo>
                  <a:close/>
                </a:path>
              </a:pathLst>
            </a:custGeom>
            <a:blipFill>
              <a:blip r:embed="rId4"/>
              <a:stretch>
                <a:fillRect l="-1184" t="-1285" r="-1224" b="0"/>
              </a:stretch>
            </a:blipFill>
          </p:spPr>
        </p:sp>
      </p:grpSp>
      <p:grpSp>
        <p:nvGrpSpPr>
          <p:cNvPr name="Group 16" id="16"/>
          <p:cNvGrpSpPr/>
          <p:nvPr/>
        </p:nvGrpSpPr>
        <p:grpSpPr>
          <a:xfrm rot="0">
            <a:off x="232948" y="476448"/>
            <a:ext cx="4580007" cy="343962"/>
            <a:chOff x="0" y="0"/>
            <a:chExt cx="6106676" cy="458616"/>
          </a:xfrm>
        </p:grpSpPr>
        <p:grpSp>
          <p:nvGrpSpPr>
            <p:cNvPr name="Group 17" id="17"/>
            <p:cNvGrpSpPr/>
            <p:nvPr/>
          </p:nvGrpSpPr>
          <p:grpSpPr>
            <a:xfrm rot="0">
              <a:off x="0" y="0"/>
              <a:ext cx="484096" cy="458616"/>
              <a:chOff x="0" y="0"/>
              <a:chExt cx="492875" cy="466933"/>
            </a:xfrm>
          </p:grpSpPr>
          <p:sp>
            <p:nvSpPr>
              <p:cNvPr name="Freeform 18" id="18"/>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9" id="19"/>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387881" y="0"/>
              <a:ext cx="484096" cy="458616"/>
              <a:chOff x="0" y="0"/>
              <a:chExt cx="492875" cy="466933"/>
            </a:xfrm>
          </p:grpSpPr>
          <p:sp>
            <p:nvSpPr>
              <p:cNvPr name="Freeform 21" id="21"/>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2" id="22"/>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775762" y="0"/>
              <a:ext cx="484096" cy="458616"/>
              <a:chOff x="0" y="0"/>
              <a:chExt cx="492875" cy="466933"/>
            </a:xfrm>
          </p:grpSpPr>
          <p:sp>
            <p:nvSpPr>
              <p:cNvPr name="Freeform 24" id="24"/>
              <p:cNvSpPr/>
              <p:nvPr/>
            </p:nvSpPr>
            <p:spPr>
              <a:xfrm flipH="false" flipV="false" rot="0">
                <a:off x="0" y="0"/>
                <a:ext cx="492875" cy="466933"/>
              </a:xfrm>
              <a:custGeom>
                <a:avLst/>
                <a:gdLst/>
                <a:ahLst/>
                <a:cxnLst/>
                <a:rect r="r" b="b" t="t" l="l"/>
                <a:pathLst>
                  <a:path h="466933" w="492875">
                    <a:moveTo>
                      <a:pt x="203200" y="0"/>
                    </a:moveTo>
                    <a:lnTo>
                      <a:pt x="492875" y="0"/>
                    </a:lnTo>
                    <a:lnTo>
                      <a:pt x="28967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5" id="25"/>
              <p:cNvSpPr txBox="true"/>
              <p:nvPr/>
            </p:nvSpPr>
            <p:spPr>
              <a:xfrm>
                <a:off x="101600" y="-38100"/>
                <a:ext cx="289675" cy="505033"/>
              </a:xfrm>
              <a:prstGeom prst="rect">
                <a:avLst/>
              </a:prstGeom>
            </p:spPr>
            <p:txBody>
              <a:bodyPr anchor="ctr" rtlCol="false" tIns="50800" lIns="50800" bIns="50800" rIns="50800"/>
              <a:lstStyle/>
              <a:p>
                <a:pPr algn="ctr">
                  <a:lnSpc>
                    <a:spcPts val="2659"/>
                  </a:lnSpc>
                  <a:spcBef>
                    <a:spcPct val="0"/>
                  </a:spcBef>
                </a:pPr>
              </a:p>
            </p:txBody>
          </p:sp>
        </p:grpSp>
        <p:sp>
          <p:nvSpPr>
            <p:cNvPr name="AutoShape 26" id="26"/>
            <p:cNvSpPr/>
            <p:nvPr/>
          </p:nvSpPr>
          <p:spPr>
            <a:xfrm>
              <a:off x="1320875" y="400088"/>
              <a:ext cx="4785801" cy="0"/>
            </a:xfrm>
            <a:prstGeom prst="line">
              <a:avLst/>
            </a:prstGeom>
            <a:ln cap="flat" w="12700">
              <a:solidFill>
                <a:srgbClr val="FFFFFF"/>
              </a:solidFill>
              <a:prstDash val="solid"/>
              <a:headEnd type="none" len="sm" w="sm"/>
              <a:tailEnd type="none" len="sm" w="sm"/>
            </a:ln>
          </p:spPr>
        </p:sp>
      </p:grpSp>
      <p:grpSp>
        <p:nvGrpSpPr>
          <p:cNvPr name="Group 27" id="27"/>
          <p:cNvGrpSpPr/>
          <p:nvPr/>
        </p:nvGrpSpPr>
        <p:grpSpPr>
          <a:xfrm rot="0">
            <a:off x="676510" y="2296318"/>
            <a:ext cx="16880536" cy="7624241"/>
            <a:chOff x="0" y="0"/>
            <a:chExt cx="5111067" cy="2308458"/>
          </a:xfrm>
        </p:grpSpPr>
        <p:sp>
          <p:nvSpPr>
            <p:cNvPr name="Freeform 28" id="28"/>
            <p:cNvSpPr/>
            <p:nvPr/>
          </p:nvSpPr>
          <p:spPr>
            <a:xfrm flipH="false" flipV="false" rot="0">
              <a:off x="0" y="0"/>
              <a:ext cx="5111067" cy="2308458"/>
            </a:xfrm>
            <a:custGeom>
              <a:avLst/>
              <a:gdLst/>
              <a:ahLst/>
              <a:cxnLst/>
              <a:rect r="r" b="b" t="t" l="l"/>
              <a:pathLst>
                <a:path h="2308458" w="5111067">
                  <a:moveTo>
                    <a:pt x="23390" y="0"/>
                  </a:moveTo>
                  <a:lnTo>
                    <a:pt x="5087677" y="0"/>
                  </a:lnTo>
                  <a:cubicBezTo>
                    <a:pt x="5100595" y="0"/>
                    <a:pt x="5111067" y="10472"/>
                    <a:pt x="5111067" y="23390"/>
                  </a:cubicBezTo>
                  <a:lnTo>
                    <a:pt x="5111067" y="2285068"/>
                  </a:lnTo>
                  <a:cubicBezTo>
                    <a:pt x="5111067" y="2291271"/>
                    <a:pt x="5108603" y="2297221"/>
                    <a:pt x="5104217" y="2301607"/>
                  </a:cubicBezTo>
                  <a:cubicBezTo>
                    <a:pt x="5099830" y="2305994"/>
                    <a:pt x="5093881" y="2308458"/>
                    <a:pt x="5087677" y="2308458"/>
                  </a:cubicBezTo>
                  <a:lnTo>
                    <a:pt x="23390" y="2308458"/>
                  </a:lnTo>
                  <a:cubicBezTo>
                    <a:pt x="17187" y="2308458"/>
                    <a:pt x="11237" y="2305994"/>
                    <a:pt x="6851" y="2301607"/>
                  </a:cubicBezTo>
                  <a:cubicBezTo>
                    <a:pt x="2464" y="2297221"/>
                    <a:pt x="0" y="2291271"/>
                    <a:pt x="0" y="2285068"/>
                  </a:cubicBezTo>
                  <a:lnTo>
                    <a:pt x="0" y="23390"/>
                  </a:lnTo>
                  <a:cubicBezTo>
                    <a:pt x="0" y="17187"/>
                    <a:pt x="2464" y="11237"/>
                    <a:pt x="6851" y="6851"/>
                  </a:cubicBezTo>
                  <a:cubicBezTo>
                    <a:pt x="11237" y="2464"/>
                    <a:pt x="17187" y="0"/>
                    <a:pt x="23390" y="0"/>
                  </a:cubicBezTo>
                  <a:close/>
                </a:path>
              </a:pathLst>
            </a:custGeom>
            <a:solidFill>
              <a:srgbClr val="202B3D"/>
            </a:solidFill>
            <a:ln w="28575" cap="rnd">
              <a:solidFill>
                <a:srgbClr val="FFF3E6"/>
              </a:solidFill>
              <a:prstDash val="solid"/>
              <a:round/>
            </a:ln>
          </p:spPr>
        </p:sp>
        <p:sp>
          <p:nvSpPr>
            <p:cNvPr name="TextBox 29" id="29"/>
            <p:cNvSpPr txBox="true"/>
            <p:nvPr/>
          </p:nvSpPr>
          <p:spPr>
            <a:xfrm>
              <a:off x="0" y="-38100"/>
              <a:ext cx="5111067" cy="2346558"/>
            </a:xfrm>
            <a:prstGeom prst="rect">
              <a:avLst/>
            </a:prstGeom>
          </p:spPr>
          <p:txBody>
            <a:bodyPr anchor="ctr" rtlCol="false" tIns="50800" lIns="50800" bIns="50800" rIns="50800"/>
            <a:lstStyle/>
            <a:p>
              <a:pPr algn="ctr">
                <a:lnSpc>
                  <a:spcPts val="2659"/>
                </a:lnSpc>
              </a:pPr>
            </a:p>
          </p:txBody>
        </p:sp>
      </p:grpSp>
      <p:sp>
        <p:nvSpPr>
          <p:cNvPr name="Freeform 30" id="30"/>
          <p:cNvSpPr/>
          <p:nvPr/>
        </p:nvSpPr>
        <p:spPr>
          <a:xfrm flipH="false" flipV="false" rot="0">
            <a:off x="3249029" y="2619722"/>
            <a:ext cx="11789942" cy="6638578"/>
          </a:xfrm>
          <a:custGeom>
            <a:avLst/>
            <a:gdLst/>
            <a:ahLst/>
            <a:cxnLst/>
            <a:rect r="r" b="b" t="t" l="l"/>
            <a:pathLst>
              <a:path h="6638578" w="11789942">
                <a:moveTo>
                  <a:pt x="0" y="0"/>
                </a:moveTo>
                <a:lnTo>
                  <a:pt x="11789942" y="0"/>
                </a:lnTo>
                <a:lnTo>
                  <a:pt x="11789942" y="6638578"/>
                </a:lnTo>
                <a:lnTo>
                  <a:pt x="0" y="6638578"/>
                </a:lnTo>
                <a:lnTo>
                  <a:pt x="0" y="0"/>
                </a:lnTo>
                <a:close/>
              </a:path>
            </a:pathLst>
          </a:custGeom>
          <a:blipFill>
            <a:blip r:embed="rId8"/>
            <a:stretch>
              <a:fillRect l="0" t="0" r="0" b="0"/>
            </a:stretch>
          </a:blipFill>
        </p:spPr>
      </p:sp>
      <p:sp>
        <p:nvSpPr>
          <p:cNvPr name="TextBox 31" id="31"/>
          <p:cNvSpPr txBox="true"/>
          <p:nvPr/>
        </p:nvSpPr>
        <p:spPr>
          <a:xfrm rot="0">
            <a:off x="866150" y="1466002"/>
            <a:ext cx="16230600" cy="498602"/>
          </a:xfrm>
          <a:prstGeom prst="rect">
            <a:avLst/>
          </a:prstGeom>
        </p:spPr>
        <p:txBody>
          <a:bodyPr anchor="t" rtlCol="false" tIns="0" lIns="0" bIns="0" rIns="0">
            <a:spAutoFit/>
          </a:bodyPr>
          <a:lstStyle/>
          <a:p>
            <a:pPr algn="ctr">
              <a:lnSpc>
                <a:spcPts val="3603"/>
              </a:lnSpc>
            </a:pPr>
            <a:r>
              <a:rPr lang="en-US" b="true" sz="3399" spc="339">
                <a:solidFill>
                  <a:srgbClr val="FFFFFF"/>
                </a:solidFill>
                <a:latin typeface="Arimo Bold"/>
                <a:ea typeface="Arimo Bold"/>
                <a:cs typeface="Arimo Bold"/>
                <a:sym typeface="Arimo Bold"/>
              </a:rPr>
              <a:t>Hasil Query di InfluxDB CLI </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DAGrImcaOTI</dc:identifier>
  <dcterms:modified xsi:type="dcterms:W3CDTF">2011-08-01T06:04:30Z</dcterms:modified>
  <cp:revision>1</cp:revision>
  <dc:title>INTERKONEKSI SISTEM</dc:title>
</cp:coreProperties>
</file>